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89" r:id="rId20"/>
    <p:sldId id="290" r:id="rId21"/>
    <p:sldId id="291" r:id="rId22"/>
    <p:sldId id="292" r:id="rId23"/>
    <p:sldId id="293" r:id="rId24"/>
    <p:sldId id="287"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0" d="100"/>
          <a:sy n="100" d="100"/>
        </p:scale>
        <p:origin x="96"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B6BC54E-59CD-481C-8C46-AF9AFDC86D33}" type="datetimeFigureOut">
              <a:rPr lang="tr-TR" smtClean="0"/>
              <a:t>21.12.2022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274436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B6BC54E-59CD-481C-8C46-AF9AFDC86D33}" type="datetimeFigureOut">
              <a:rPr lang="tr-TR" smtClean="0"/>
              <a:t>21.12.2022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144223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B6BC54E-59CD-481C-8C46-AF9AFDC86D33}" type="datetimeFigureOut">
              <a:rPr lang="tr-TR" smtClean="0"/>
              <a:t>21.12.2022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2625812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B6BC54E-59CD-481C-8C46-AF9AFDC86D33}" type="datetimeFigureOut">
              <a:rPr lang="tr-TR" smtClean="0"/>
              <a:t>21.12.2022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487105-72DD-42DC-A895-ADC2A76C2136}"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39437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B6BC54E-59CD-481C-8C46-AF9AFDC86D33}" type="datetimeFigureOut">
              <a:rPr lang="tr-TR" smtClean="0"/>
              <a:t>21.12.2022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1876607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B6BC54E-59CD-481C-8C46-AF9AFDC86D33}" type="datetimeFigureOut">
              <a:rPr lang="tr-TR" smtClean="0"/>
              <a:t>21.12.2022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2384966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B6BC54E-59CD-481C-8C46-AF9AFDC86D33}" type="datetimeFigureOut">
              <a:rPr lang="tr-TR" smtClean="0"/>
              <a:t>21.12.2022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933220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6BC54E-59CD-481C-8C46-AF9AFDC86D33}" type="datetimeFigureOut">
              <a:rPr lang="tr-TR" smtClean="0"/>
              <a:t>21.12.2022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2474907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6BC54E-59CD-481C-8C46-AF9AFDC86D33}" type="datetimeFigureOut">
              <a:rPr lang="tr-TR" smtClean="0"/>
              <a:t>21.12.2022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3703843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6BC54E-59CD-481C-8C46-AF9AFDC86D33}" type="datetimeFigureOut">
              <a:rPr lang="tr-TR" smtClean="0"/>
              <a:t>21.12.2022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331697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6BC54E-59CD-481C-8C46-AF9AFDC86D33}" type="datetimeFigureOut">
              <a:rPr lang="tr-TR" smtClean="0"/>
              <a:t>21.12.2022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385826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B6BC54E-59CD-481C-8C46-AF9AFDC86D33}" type="datetimeFigureOut">
              <a:rPr lang="tr-TR" smtClean="0"/>
              <a:t>21.12.2022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2095377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6BC54E-59CD-481C-8C46-AF9AFDC86D33}" type="datetimeFigureOut">
              <a:rPr lang="tr-TR" smtClean="0"/>
              <a:t>21.12.2022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80894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6BC54E-59CD-481C-8C46-AF9AFDC86D33}" type="datetimeFigureOut">
              <a:rPr lang="tr-TR" smtClean="0"/>
              <a:t>21.12.2022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294781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6BC54E-59CD-481C-8C46-AF9AFDC86D33}" type="datetimeFigureOut">
              <a:rPr lang="tr-TR" smtClean="0"/>
              <a:t>21.12.2022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16664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B6BC54E-59CD-481C-8C46-AF9AFDC86D33}" type="datetimeFigureOut">
              <a:rPr lang="tr-TR" smtClean="0"/>
              <a:t>21.12.2022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175558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B6BC54E-59CD-481C-8C46-AF9AFDC86D33}" type="datetimeFigureOut">
              <a:rPr lang="tr-TR" smtClean="0"/>
              <a:t>21.12.2022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209414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B6BC54E-59CD-481C-8C46-AF9AFDC86D33}" type="datetimeFigureOut">
              <a:rPr lang="tr-TR" smtClean="0"/>
              <a:t>21.12.2022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487105-72DD-42DC-A895-ADC2A76C2136}" type="slidenum">
              <a:rPr lang="tr-TR" smtClean="0"/>
              <a:t>‹#›</a:t>
            </a:fld>
            <a:endParaRPr lang="tr-TR"/>
          </a:p>
        </p:txBody>
      </p:sp>
    </p:spTree>
    <p:extLst>
      <p:ext uri="{BB962C8B-B14F-4D97-AF65-F5344CB8AC3E}">
        <p14:creationId xmlns:p14="http://schemas.microsoft.com/office/powerpoint/2010/main" val="787382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60000"/>
                <a:lumOff val="40000"/>
              </a:schemeClr>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B6BC54E-59CD-481C-8C46-AF9AFDC86D33}" type="datetimeFigureOut">
              <a:rPr lang="tr-TR" smtClean="0"/>
              <a:t>21.12.2022</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4487105-72DD-42DC-A895-ADC2A76C2136}" type="slidenum">
              <a:rPr lang="tr-TR" smtClean="0"/>
              <a:t>‹#›</a:t>
            </a:fld>
            <a:endParaRPr lang="tr-TR"/>
          </a:p>
        </p:txBody>
      </p:sp>
    </p:spTree>
    <p:extLst>
      <p:ext uri="{BB962C8B-B14F-4D97-AF65-F5344CB8AC3E}">
        <p14:creationId xmlns:p14="http://schemas.microsoft.com/office/powerpoint/2010/main" val="14017323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945276"/>
            <a:ext cx="12192000" cy="2704011"/>
          </a:xfrm>
        </p:spPr>
        <p:txBody>
          <a:bodyPr>
            <a:normAutofit/>
          </a:bodyPr>
          <a:lstStyle/>
          <a:p>
            <a:pPr algn="ctr"/>
            <a:r>
              <a:rPr lang="tr-TR" b="1" dirty="0" smtClean="0">
                <a:latin typeface="Comic Sans MS" panose="030F0702030302020204" pitchFamily="66" charset="0"/>
              </a:rPr>
              <a:t>LİSE ÖĞRENCİLERİNDE OLUMLU DAVRANIŞ GELİŞTİRME</a:t>
            </a:r>
            <a:endParaRPr lang="tr-TR" b="1" dirty="0">
              <a:latin typeface="Comic Sans MS" panose="030F0702030302020204" pitchFamily="66" charset="0"/>
            </a:endParaRPr>
          </a:p>
        </p:txBody>
      </p:sp>
      <p:sp>
        <p:nvSpPr>
          <p:cNvPr id="4" name="Metin kutusu 3"/>
          <p:cNvSpPr txBox="1"/>
          <p:nvPr/>
        </p:nvSpPr>
        <p:spPr>
          <a:xfrm>
            <a:off x="0" y="4702629"/>
            <a:ext cx="12192000" cy="1046440"/>
          </a:xfrm>
          <a:prstGeom prst="rect">
            <a:avLst/>
          </a:prstGeom>
          <a:noFill/>
        </p:spPr>
        <p:txBody>
          <a:bodyPr wrap="square" rtlCol="0">
            <a:spAutoFit/>
          </a:bodyPr>
          <a:lstStyle/>
          <a:p>
            <a:pPr algn="ctr"/>
            <a:r>
              <a:rPr lang="tr-TR" sz="2000" b="1" dirty="0" smtClean="0">
                <a:latin typeface="Comic Sans MS" panose="030F0702030302020204" pitchFamily="66" charset="0"/>
              </a:rPr>
              <a:t>Şehit Büyükelçi İsmail Erez </a:t>
            </a:r>
            <a:r>
              <a:rPr lang="tr-TR" sz="2000" b="1" dirty="0" smtClean="0">
                <a:latin typeface="Comic Sans MS" panose="030F0702030302020204" pitchFamily="66" charset="0"/>
              </a:rPr>
              <a:t>MTAL</a:t>
            </a:r>
          </a:p>
          <a:p>
            <a:pPr algn="ctr"/>
            <a:endParaRPr lang="tr-TR" sz="2000" b="1" dirty="0" smtClean="0">
              <a:latin typeface="Comic Sans MS" panose="030F0702030302020204" pitchFamily="66" charset="0"/>
            </a:endParaRPr>
          </a:p>
          <a:p>
            <a:pPr algn="ctr"/>
            <a:r>
              <a:rPr lang="tr-TR" sz="1100" b="1" dirty="0" smtClean="0">
                <a:latin typeface="Comic Sans MS" panose="030F0702030302020204" pitchFamily="66" charset="0"/>
              </a:rPr>
              <a:t>2022-2023 Eğitim Öğretim Yılı</a:t>
            </a:r>
          </a:p>
          <a:p>
            <a:pPr algn="ctr"/>
            <a:r>
              <a:rPr lang="tr-TR" sz="1100" b="1" dirty="0" smtClean="0">
                <a:latin typeface="Comic Sans MS" panose="030F0702030302020204" pitchFamily="66" charset="0"/>
              </a:rPr>
              <a:t>Öz Disiplin Geliştirme Yerel Hedefi kapsamında </a:t>
            </a:r>
            <a:r>
              <a:rPr lang="tr-TR" sz="1100" b="1" dirty="0" err="1" smtClean="0">
                <a:latin typeface="Comic Sans MS" panose="030F0702030302020204" pitchFamily="66" charset="0"/>
              </a:rPr>
              <a:t>hazıranan</a:t>
            </a:r>
            <a:r>
              <a:rPr lang="tr-TR" sz="1100" b="1" dirty="0" smtClean="0">
                <a:latin typeface="Comic Sans MS" panose="030F0702030302020204" pitchFamily="66" charset="0"/>
              </a:rPr>
              <a:t> Öğretmen Bilgilendirme Sunumu</a:t>
            </a:r>
            <a:endParaRPr lang="tr-TR" sz="1100" b="1" dirty="0">
              <a:latin typeface="Comic Sans MS" panose="030F0702030302020204" pitchFamily="66" charset="0"/>
            </a:endParaRPr>
          </a:p>
        </p:txBody>
      </p:sp>
    </p:spTree>
    <p:extLst>
      <p:ext uri="{BB962C8B-B14F-4D97-AF65-F5344CB8AC3E}">
        <p14:creationId xmlns:p14="http://schemas.microsoft.com/office/powerpoint/2010/main" val="3658869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2697" y="300446"/>
            <a:ext cx="11201994" cy="6191793"/>
          </a:xfrm>
        </p:spPr>
        <p:txBody>
          <a:bodyPr>
            <a:normAutofit fontScale="92500" lnSpcReduction="20000"/>
          </a:bodyPr>
          <a:lstStyle/>
          <a:p>
            <a:pPr marL="0" indent="0">
              <a:buNone/>
            </a:pPr>
            <a:r>
              <a:rPr lang="tr-TR" sz="2400" b="1" cap="none" dirty="0" smtClean="0">
                <a:latin typeface="Comic Sans MS" panose="030F0702030302020204" pitchFamily="66" charset="0"/>
              </a:rPr>
              <a:t>ÖĞRETMENLERİNE YÖNELİK OLUMSUZ DAVRANIŞLAR NELERDİR?</a:t>
            </a:r>
          </a:p>
          <a:p>
            <a:pPr marL="0" indent="0">
              <a:buNone/>
            </a:pPr>
            <a:endParaRPr lang="tr-TR" cap="none" dirty="0" smtClean="0">
              <a:latin typeface="Comic Sans MS" panose="030F0702030302020204" pitchFamily="66" charset="0"/>
            </a:endParaRPr>
          </a:p>
          <a:p>
            <a:pPr>
              <a:buFont typeface="Wingdings" panose="05000000000000000000" pitchFamily="2" charset="2"/>
              <a:buChar char="§"/>
            </a:pPr>
            <a:r>
              <a:rPr lang="tr-TR" cap="none" dirty="0" smtClean="0">
                <a:latin typeface="Comic Sans MS" panose="030F0702030302020204" pitchFamily="66" charset="0"/>
              </a:rPr>
              <a:t>Dik başlı/kaba/saygısız davranma/söz dinlememe/sözünü kesme, </a:t>
            </a:r>
          </a:p>
          <a:p>
            <a:pPr>
              <a:buFont typeface="Wingdings" panose="05000000000000000000" pitchFamily="2" charset="2"/>
              <a:buChar char="§"/>
            </a:pPr>
            <a:r>
              <a:rPr lang="tr-TR" cap="none" dirty="0" smtClean="0">
                <a:latin typeface="Comic Sans MS" panose="030F0702030302020204" pitchFamily="66" charset="0"/>
              </a:rPr>
              <a:t>Öğretmenlerinin sorularına ukala cevaplar verme, saygısız davranma, </a:t>
            </a:r>
          </a:p>
          <a:p>
            <a:pPr>
              <a:buFont typeface="Wingdings" panose="05000000000000000000" pitchFamily="2" charset="2"/>
              <a:buChar char="§"/>
            </a:pPr>
            <a:r>
              <a:rPr lang="tr-TR" cap="none" dirty="0" smtClean="0">
                <a:latin typeface="Comic Sans MS" panose="030F0702030302020204" pitchFamily="66" charset="0"/>
              </a:rPr>
              <a:t>Öğretmenin derste anlattıklarını dinlememe, derse hazırlıksız gelmek/ödevlerini yapmamak,</a:t>
            </a:r>
          </a:p>
          <a:p>
            <a:pPr>
              <a:buFont typeface="Wingdings" panose="05000000000000000000" pitchFamily="2" charset="2"/>
              <a:buChar char="§"/>
            </a:pPr>
            <a:r>
              <a:rPr lang="tr-TR" cap="none" dirty="0" smtClean="0">
                <a:latin typeface="Comic Sans MS" panose="030F0702030302020204" pitchFamily="66" charset="0"/>
              </a:rPr>
              <a:t>Bayan öğretmenlere saygısızlık yapmak,</a:t>
            </a:r>
          </a:p>
          <a:p>
            <a:pPr>
              <a:buFont typeface="Wingdings" panose="05000000000000000000" pitchFamily="2" charset="2"/>
              <a:buChar char="§"/>
            </a:pPr>
            <a:r>
              <a:rPr lang="tr-TR" cap="none" dirty="0" smtClean="0">
                <a:latin typeface="Comic Sans MS" panose="030F0702030302020204" pitchFamily="66" charset="0"/>
              </a:rPr>
              <a:t>Öğretmeni ile dalga geçme, açığını yakalamaya çalışmak, </a:t>
            </a:r>
          </a:p>
          <a:p>
            <a:pPr>
              <a:buFont typeface="Wingdings" panose="05000000000000000000" pitchFamily="2" charset="2"/>
              <a:buChar char="§"/>
            </a:pPr>
            <a:r>
              <a:rPr lang="tr-TR" cap="none" dirty="0" smtClean="0">
                <a:latin typeface="Comic Sans MS" panose="030F0702030302020204" pitchFamily="66" charset="0"/>
              </a:rPr>
              <a:t>Öğretmenin ders anlatmasını yetersiz bulması,</a:t>
            </a:r>
          </a:p>
          <a:p>
            <a:pPr>
              <a:buFont typeface="Wingdings" panose="05000000000000000000" pitchFamily="2" charset="2"/>
              <a:buChar char="§"/>
            </a:pPr>
            <a:r>
              <a:rPr lang="tr-TR" cap="none" dirty="0" smtClean="0">
                <a:latin typeface="Comic Sans MS" panose="030F0702030302020204" pitchFamily="66" charset="0"/>
              </a:rPr>
              <a:t> Sınıfa hakim olamaması,</a:t>
            </a:r>
          </a:p>
          <a:p>
            <a:pPr>
              <a:buFont typeface="Wingdings" panose="05000000000000000000" pitchFamily="2" charset="2"/>
              <a:buChar char="§"/>
            </a:pPr>
            <a:r>
              <a:rPr lang="tr-TR" cap="none" dirty="0" smtClean="0">
                <a:latin typeface="Comic Sans MS" panose="030F0702030302020204" pitchFamily="66" charset="0"/>
              </a:rPr>
              <a:t> Tecrübesizliği, plansızlığı, mesleki bıkkınlığı, öğrenciye yaklaşımı,</a:t>
            </a:r>
          </a:p>
          <a:p>
            <a:pPr>
              <a:buFont typeface="Wingdings" panose="05000000000000000000" pitchFamily="2" charset="2"/>
              <a:buChar char="§"/>
            </a:pPr>
            <a:r>
              <a:rPr lang="tr-TR" cap="none" dirty="0" smtClean="0">
                <a:latin typeface="Comic Sans MS" panose="030F0702030302020204" pitchFamily="66" charset="0"/>
              </a:rPr>
              <a:t> Nöbetini yapmaması,</a:t>
            </a:r>
          </a:p>
          <a:p>
            <a:pPr>
              <a:buFont typeface="Wingdings" panose="05000000000000000000" pitchFamily="2" charset="2"/>
              <a:buChar char="§"/>
            </a:pPr>
            <a:r>
              <a:rPr lang="tr-TR" cap="none" dirty="0" smtClean="0">
                <a:latin typeface="Comic Sans MS" panose="030F0702030302020204" pitchFamily="66" charset="0"/>
              </a:rPr>
              <a:t> Derslere geç girmeyi alışkanlık hale getirmesi,</a:t>
            </a:r>
          </a:p>
          <a:p>
            <a:pPr>
              <a:buFont typeface="Wingdings" panose="05000000000000000000" pitchFamily="2" charset="2"/>
              <a:buChar char="§"/>
            </a:pPr>
            <a:r>
              <a:rPr lang="tr-TR" cap="none" dirty="0" smtClean="0">
                <a:latin typeface="Comic Sans MS" panose="030F0702030302020204" pitchFamily="66" charset="0"/>
              </a:rPr>
              <a:t>Öğretmeni sevmeme/değer vermeme/sınıfta yokmuş gibi davranma,</a:t>
            </a:r>
          </a:p>
          <a:p>
            <a:pPr>
              <a:buFont typeface="Wingdings" panose="05000000000000000000" pitchFamily="2" charset="2"/>
              <a:buChar char="§"/>
            </a:pPr>
            <a:r>
              <a:rPr lang="tr-TR" cap="none" dirty="0" smtClean="0">
                <a:latin typeface="Comic Sans MS" panose="030F0702030302020204" pitchFamily="66" charset="0"/>
              </a:rPr>
              <a:t>Sınıfta kalmanın zorlaşmasını olumsuz şekilde kullanma.</a:t>
            </a:r>
            <a:endParaRPr lang="tr-TR" cap="none" dirty="0">
              <a:latin typeface="Comic Sans MS" panose="030F0702030302020204" pitchFamily="66" charset="0"/>
            </a:endParaRPr>
          </a:p>
        </p:txBody>
      </p:sp>
    </p:spTree>
    <p:extLst>
      <p:ext uri="{BB962C8B-B14F-4D97-AF65-F5344CB8AC3E}">
        <p14:creationId xmlns:p14="http://schemas.microsoft.com/office/powerpoint/2010/main" val="79613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509" y="561703"/>
            <a:ext cx="11382497" cy="5479659"/>
          </a:xfrm>
        </p:spPr>
        <p:txBody>
          <a:bodyPr>
            <a:normAutofit/>
          </a:bodyPr>
          <a:lstStyle/>
          <a:p>
            <a:pPr marL="0" indent="0" algn="just">
              <a:lnSpc>
                <a:spcPct val="150000"/>
              </a:lnSpc>
              <a:buNone/>
            </a:pPr>
            <a:r>
              <a:rPr lang="tr-TR" sz="2400" cap="none" dirty="0" smtClean="0"/>
              <a:t>Sınıf içerisinde öğrencileri ile etkileşime geçerek olayları öğrencilerin bakış açısından değerlendirebilen, </a:t>
            </a:r>
            <a:r>
              <a:rPr lang="tr-TR" sz="2400" cap="none" dirty="0"/>
              <a:t>ö</a:t>
            </a:r>
            <a:r>
              <a:rPr lang="tr-TR" sz="2400" cap="none" dirty="0" smtClean="0"/>
              <a:t>ğrenciler arasındaki bireysel farklılıkları esas alabilen, </a:t>
            </a:r>
            <a:r>
              <a:rPr lang="tr-TR" sz="2400" cap="none" dirty="0"/>
              <a:t>ö</a:t>
            </a:r>
            <a:r>
              <a:rPr lang="tr-TR" sz="2400" cap="none" dirty="0" smtClean="0"/>
              <a:t>ğrencilerden gelen yeni fikirlere açık olan, sınıf içerisinde esnek davranabilen öğretmenlerin öğrencilerinin sınıf içerisindeki olumlu davranışları arttığı gibi öğrencilerin öğrenmeye olan istekleri de artış göstermektedir. </a:t>
            </a:r>
          </a:p>
          <a:p>
            <a:pPr marL="0" indent="0" algn="just">
              <a:lnSpc>
                <a:spcPct val="150000"/>
              </a:lnSpc>
              <a:buNone/>
            </a:pPr>
            <a:r>
              <a:rPr lang="tr-TR" sz="2400" cap="none" dirty="0" smtClean="0"/>
              <a:t>Benzer şekilde destekleyici öğretmen tutumlarının, okuldan kaçma, davranış problemleri ve akademik başarısızlık gibi istenmeyen öğrenci davranışlarının  önlenmesinde etkili bir faktör olduğu yönünde araştırma bulguları bulunmaktadır.</a:t>
            </a:r>
            <a:endParaRPr lang="tr-TR" sz="2400" cap="none" dirty="0"/>
          </a:p>
        </p:txBody>
      </p:sp>
    </p:spTree>
    <p:extLst>
      <p:ext uri="{BB962C8B-B14F-4D97-AF65-F5344CB8AC3E}">
        <p14:creationId xmlns:p14="http://schemas.microsoft.com/office/powerpoint/2010/main" val="1051274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509" y="378823"/>
            <a:ext cx="9692640" cy="6296297"/>
          </a:xfrm>
        </p:spPr>
        <p:txBody>
          <a:bodyPr>
            <a:normAutofit fontScale="92500" lnSpcReduction="20000"/>
          </a:bodyPr>
          <a:lstStyle/>
          <a:p>
            <a:pPr marL="0" indent="0">
              <a:buNone/>
            </a:pPr>
            <a:r>
              <a:rPr lang="tr-TR" sz="2600" b="1" cap="none" dirty="0" smtClean="0"/>
              <a:t>OKUL KURALLARI İLE İLGİLİ OLUMSUZ DAVRANIŞLAR NELERDİR?</a:t>
            </a:r>
          </a:p>
          <a:p>
            <a:pPr marL="0" indent="0">
              <a:buNone/>
            </a:pPr>
            <a:endParaRPr lang="tr-TR" cap="none" dirty="0" smtClean="0"/>
          </a:p>
          <a:p>
            <a:pPr>
              <a:buFont typeface="Wingdings" panose="05000000000000000000" pitchFamily="2" charset="2"/>
              <a:buChar char="§"/>
            </a:pPr>
            <a:r>
              <a:rPr lang="tr-TR" cap="none" dirty="0" smtClean="0"/>
              <a:t>Derse zamanında girmemek/geç kalmak-erken ayrılmak/izinsiz konuşmak </a:t>
            </a:r>
          </a:p>
          <a:p>
            <a:pPr>
              <a:buFont typeface="Wingdings" panose="05000000000000000000" pitchFamily="2" charset="2"/>
              <a:buChar char="§"/>
            </a:pPr>
            <a:r>
              <a:rPr lang="tr-TR" cap="none" dirty="0" smtClean="0"/>
              <a:t>Okulda yerlere çöp atması, okul tuvaletlerini temiz bırakmamak, kirletmek </a:t>
            </a:r>
          </a:p>
          <a:p>
            <a:pPr>
              <a:buFont typeface="Wingdings" panose="05000000000000000000" pitchFamily="2" charset="2"/>
              <a:buChar char="§"/>
            </a:pPr>
            <a:r>
              <a:rPr lang="tr-TR" cap="none" dirty="0" smtClean="0"/>
              <a:t>Kılık kıyafet kurallarına uymama/okul formasını giymeme </a:t>
            </a:r>
          </a:p>
          <a:p>
            <a:pPr>
              <a:buFont typeface="Wingdings" panose="05000000000000000000" pitchFamily="2" charset="2"/>
              <a:buChar char="§"/>
            </a:pPr>
            <a:r>
              <a:rPr lang="tr-TR" cap="none" dirty="0" smtClean="0"/>
              <a:t>Devamsızlık yapma </a:t>
            </a:r>
          </a:p>
          <a:p>
            <a:pPr>
              <a:buFont typeface="Wingdings" panose="05000000000000000000" pitchFamily="2" charset="2"/>
              <a:buChar char="§"/>
            </a:pPr>
            <a:r>
              <a:rPr lang="tr-TR" cap="none" dirty="0" smtClean="0"/>
              <a:t>Okul faaliyetlerine katılmamak </a:t>
            </a:r>
          </a:p>
          <a:p>
            <a:pPr>
              <a:buFont typeface="Wingdings" panose="05000000000000000000" pitchFamily="2" charset="2"/>
              <a:buChar char="§"/>
            </a:pPr>
            <a:r>
              <a:rPr lang="tr-TR" cap="none" dirty="0" smtClean="0"/>
              <a:t>Okulda sigara içilmesi </a:t>
            </a:r>
          </a:p>
          <a:p>
            <a:pPr>
              <a:buFont typeface="Wingdings" panose="05000000000000000000" pitchFamily="2" charset="2"/>
              <a:buChar char="§"/>
            </a:pPr>
            <a:r>
              <a:rPr lang="tr-TR" cap="none" dirty="0" smtClean="0"/>
              <a:t>Kamera ile uygunsuz çekim yapma </a:t>
            </a:r>
          </a:p>
          <a:p>
            <a:pPr>
              <a:buFont typeface="Wingdings" panose="05000000000000000000" pitchFamily="2" charset="2"/>
              <a:buChar char="§"/>
            </a:pPr>
            <a:r>
              <a:rPr lang="tr-TR" cap="none" dirty="0" smtClean="0"/>
              <a:t>Kız öğrencilerin makyaj yapması/takı takması </a:t>
            </a:r>
          </a:p>
          <a:p>
            <a:pPr>
              <a:buFont typeface="Wingdings" panose="05000000000000000000" pitchFamily="2" charset="2"/>
              <a:buChar char="§"/>
            </a:pPr>
            <a:r>
              <a:rPr lang="tr-TR" cap="none" dirty="0" smtClean="0"/>
              <a:t>Okula cep telefonu getirme/çakmak, bıçak getirme </a:t>
            </a:r>
          </a:p>
          <a:p>
            <a:pPr>
              <a:buFont typeface="Wingdings" panose="05000000000000000000" pitchFamily="2" charset="2"/>
              <a:buChar char="§"/>
            </a:pPr>
            <a:r>
              <a:rPr lang="tr-TR" cap="none" dirty="0" smtClean="0"/>
              <a:t>Ders araçlarını getirmeme </a:t>
            </a:r>
          </a:p>
          <a:p>
            <a:pPr>
              <a:buFont typeface="Wingdings" panose="05000000000000000000" pitchFamily="2" charset="2"/>
              <a:buChar char="§"/>
            </a:pPr>
            <a:r>
              <a:rPr lang="tr-TR" cap="none" dirty="0" smtClean="0"/>
              <a:t>Kopya çekme </a:t>
            </a:r>
          </a:p>
          <a:p>
            <a:pPr>
              <a:buFont typeface="Wingdings" panose="05000000000000000000" pitchFamily="2" charset="2"/>
              <a:buChar char="§"/>
            </a:pPr>
            <a:r>
              <a:rPr lang="tr-TR" cap="none" dirty="0" smtClean="0"/>
              <a:t>Sınıfta ve koridorda koşuşturma </a:t>
            </a:r>
          </a:p>
          <a:p>
            <a:pPr>
              <a:buFont typeface="Wingdings" panose="05000000000000000000" pitchFamily="2" charset="2"/>
              <a:buChar char="§"/>
            </a:pPr>
            <a:r>
              <a:rPr lang="tr-TR" cap="none" dirty="0" smtClean="0"/>
              <a:t>Derste sakız çiğneme/bir şeyler yiyip içme</a:t>
            </a:r>
          </a:p>
          <a:p>
            <a:pPr marL="0" indent="0">
              <a:buNone/>
            </a:pPr>
            <a:endParaRPr lang="tr-TR" cap="none" dirty="0"/>
          </a:p>
        </p:txBody>
      </p:sp>
    </p:spTree>
    <p:extLst>
      <p:ext uri="{BB962C8B-B14F-4D97-AF65-F5344CB8AC3E}">
        <p14:creationId xmlns:p14="http://schemas.microsoft.com/office/powerpoint/2010/main" val="2520941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2697" y="1031966"/>
            <a:ext cx="11617630" cy="5009396"/>
          </a:xfrm>
        </p:spPr>
        <p:txBody>
          <a:bodyPr>
            <a:noAutofit/>
          </a:bodyPr>
          <a:lstStyle/>
          <a:p>
            <a:pPr algn="just">
              <a:lnSpc>
                <a:spcPct val="150000"/>
              </a:lnSpc>
            </a:pPr>
            <a:r>
              <a:rPr lang="tr-TR" sz="2200" cap="none" dirty="0" smtClean="0"/>
              <a:t>Okul ve sınıf kurallarının net olması,</a:t>
            </a:r>
          </a:p>
          <a:p>
            <a:pPr algn="just">
              <a:lnSpc>
                <a:spcPct val="150000"/>
              </a:lnSpc>
            </a:pPr>
            <a:r>
              <a:rPr lang="tr-TR" sz="2200" cap="none" dirty="0" smtClean="0"/>
              <a:t>Öğrencilerin davranışlarının kaydedilmesi,</a:t>
            </a:r>
          </a:p>
          <a:p>
            <a:pPr algn="just">
              <a:lnSpc>
                <a:spcPct val="150000"/>
              </a:lnSpc>
            </a:pPr>
            <a:r>
              <a:rPr lang="tr-TR" sz="2200" cap="none" dirty="0" smtClean="0"/>
              <a:t> Öğrencilere düzenli olarak geri bildirim verilmesi,</a:t>
            </a:r>
          </a:p>
          <a:p>
            <a:pPr algn="just">
              <a:lnSpc>
                <a:spcPct val="150000"/>
              </a:lnSpc>
            </a:pPr>
            <a:r>
              <a:rPr lang="tr-TR" sz="2200" cap="none" dirty="0" smtClean="0"/>
              <a:t>Öğrencilerin davranışsal amaçlar belirlemelerine yardımcı olunması, </a:t>
            </a:r>
          </a:p>
          <a:p>
            <a:pPr algn="just">
              <a:lnSpc>
                <a:spcPct val="150000"/>
              </a:lnSpc>
            </a:pPr>
            <a:r>
              <a:rPr lang="tr-TR" sz="2200" cap="none" dirty="0" smtClean="0"/>
              <a:t>Öğrencinin davranışları ile ilgili bilgilerin ailelerle paylaşılması ve</a:t>
            </a:r>
          </a:p>
          <a:p>
            <a:pPr algn="just">
              <a:lnSpc>
                <a:spcPct val="150000"/>
              </a:lnSpc>
            </a:pPr>
            <a:r>
              <a:rPr lang="tr-TR" sz="2200" cap="none" dirty="0" smtClean="0"/>
              <a:t> Bütün bu adımların belirli bir sistematik içerisinde yürütülmesi </a:t>
            </a:r>
          </a:p>
          <a:p>
            <a:pPr marL="0" indent="0" algn="ctr">
              <a:lnSpc>
                <a:spcPct val="150000"/>
              </a:lnSpc>
              <a:buNone/>
            </a:pPr>
            <a:r>
              <a:rPr lang="tr-TR" sz="2200" b="1" cap="none" dirty="0" smtClean="0"/>
              <a:t>Okullarda istenmeyen öğrenci davranışlarının azalmasını sağlamaktadır.</a:t>
            </a:r>
            <a:endParaRPr lang="tr-TR" sz="2200" b="1" cap="none" dirty="0"/>
          </a:p>
        </p:txBody>
      </p:sp>
    </p:spTree>
    <p:extLst>
      <p:ext uri="{BB962C8B-B14F-4D97-AF65-F5344CB8AC3E}">
        <p14:creationId xmlns:p14="http://schemas.microsoft.com/office/powerpoint/2010/main" val="3891877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6571" y="222069"/>
            <a:ext cx="11485814" cy="6439988"/>
          </a:xfrm>
        </p:spPr>
        <p:txBody>
          <a:bodyPr>
            <a:normAutofit/>
          </a:bodyPr>
          <a:lstStyle/>
          <a:p>
            <a:pPr marL="0" indent="0">
              <a:buNone/>
            </a:pPr>
            <a:r>
              <a:rPr lang="tr-TR" sz="2200" b="1" cap="none" dirty="0" smtClean="0"/>
              <a:t>ÖĞRENCİLERİN YAŞADIKLARI ÇEVREYE YÖNELİK OLUMSUZ DAVRANIŞLARI (SINIF EŞYALARINA ZARAR VERME GİBİ) NELERDİR?</a:t>
            </a:r>
          </a:p>
          <a:p>
            <a:pPr>
              <a:buFont typeface="Wingdings" panose="05000000000000000000" pitchFamily="2" charset="2"/>
              <a:buChar char="§"/>
            </a:pPr>
            <a:r>
              <a:rPr lang="tr-TR" cap="none" dirty="0" smtClean="0"/>
              <a:t>Lavabolara, panoya zarar vermek, özensiz kullanmak, </a:t>
            </a:r>
          </a:p>
          <a:p>
            <a:pPr>
              <a:buFont typeface="Wingdings" panose="05000000000000000000" pitchFamily="2" charset="2"/>
              <a:buChar char="§"/>
            </a:pPr>
            <a:r>
              <a:rPr lang="tr-TR" cap="none" dirty="0" smtClean="0"/>
              <a:t>Sınıfı, sıra ve masaları temiz kullanmaması, karalaması, çizmesi, duvarlara yazı yazma, sınıfa, bahçeye çöp atması,</a:t>
            </a:r>
          </a:p>
          <a:p>
            <a:pPr>
              <a:buFont typeface="Wingdings" panose="05000000000000000000" pitchFamily="2" charset="2"/>
              <a:buChar char="§"/>
            </a:pPr>
            <a:r>
              <a:rPr lang="tr-TR" cap="none" dirty="0" smtClean="0"/>
              <a:t>Kapıyı ve duvarları tekmeleme, çarpma, kırma, </a:t>
            </a:r>
          </a:p>
          <a:p>
            <a:pPr>
              <a:buFont typeface="Wingdings" panose="05000000000000000000" pitchFamily="2" charset="2"/>
              <a:buChar char="§"/>
            </a:pPr>
            <a:r>
              <a:rPr lang="tr-TR" cap="none" dirty="0" smtClean="0"/>
              <a:t>Pencere fitillerinin sökülmesi,</a:t>
            </a:r>
          </a:p>
          <a:p>
            <a:pPr>
              <a:buFont typeface="Wingdings" panose="05000000000000000000" pitchFamily="2" charset="2"/>
              <a:buChar char="§"/>
            </a:pPr>
            <a:r>
              <a:rPr lang="tr-TR" cap="none" dirty="0" smtClean="0"/>
              <a:t>Sabunluklara zarar verme</a:t>
            </a:r>
          </a:p>
          <a:p>
            <a:pPr>
              <a:buFont typeface="Wingdings" panose="05000000000000000000" pitchFamily="2" charset="2"/>
              <a:buChar char="§"/>
            </a:pPr>
            <a:r>
              <a:rPr lang="tr-TR" cap="none" dirty="0" smtClean="0"/>
              <a:t>Okul bahçesindeki bitkilere zarar verme </a:t>
            </a:r>
          </a:p>
          <a:p>
            <a:pPr>
              <a:buFont typeface="Wingdings" panose="05000000000000000000" pitchFamily="2" charset="2"/>
              <a:buChar char="§"/>
            </a:pPr>
            <a:r>
              <a:rPr lang="tr-TR" cap="none" dirty="0" smtClean="0"/>
              <a:t>Okul ve sınıf eşyalarına, kapı kollarına, akıllı tahtaya, araç-gereçlere, harita, </a:t>
            </a:r>
            <a:r>
              <a:rPr lang="tr-TR" cap="none" dirty="0"/>
              <a:t>d</a:t>
            </a:r>
            <a:r>
              <a:rPr lang="tr-TR" cap="none" dirty="0" smtClean="0"/>
              <a:t>efter ve kitaplara, çöp kovalarına vb. araçlara zarar verme</a:t>
            </a:r>
          </a:p>
          <a:p>
            <a:pPr>
              <a:buFont typeface="Wingdings" panose="05000000000000000000" pitchFamily="2" charset="2"/>
              <a:buChar char="§"/>
            </a:pPr>
            <a:r>
              <a:rPr lang="tr-TR" cap="none" dirty="0" smtClean="0"/>
              <a:t>Gereksiz yere tebeşir kullanma </a:t>
            </a:r>
          </a:p>
          <a:p>
            <a:pPr>
              <a:buFont typeface="Wingdings" panose="05000000000000000000" pitchFamily="2" charset="2"/>
              <a:buChar char="§"/>
            </a:pPr>
            <a:r>
              <a:rPr lang="tr-TR" cap="none" dirty="0" smtClean="0"/>
              <a:t>Boşa yanan lambayı kapatmamak, boşa akan suyu kapatmamak</a:t>
            </a:r>
            <a:endParaRPr lang="tr-TR" cap="none" dirty="0"/>
          </a:p>
        </p:txBody>
      </p:sp>
    </p:spTree>
    <p:extLst>
      <p:ext uri="{BB962C8B-B14F-4D97-AF65-F5344CB8AC3E}">
        <p14:creationId xmlns:p14="http://schemas.microsoft.com/office/powerpoint/2010/main" val="109625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8010" y="352697"/>
            <a:ext cx="11352811" cy="6387737"/>
          </a:xfrm>
        </p:spPr>
        <p:txBody>
          <a:bodyPr>
            <a:noAutofit/>
          </a:bodyPr>
          <a:lstStyle/>
          <a:p>
            <a:pPr marL="0" indent="0" algn="just">
              <a:buNone/>
            </a:pPr>
            <a:r>
              <a:rPr lang="tr-TR" sz="2400" b="1" cap="none" dirty="0" smtClean="0">
                <a:latin typeface="Comic Sans MS" panose="030F0702030302020204" pitchFamily="66" charset="0"/>
              </a:rPr>
              <a:t>İSTENMEYEN ÖĞRENCİ DAVRANIŞLARININ NEDENLERİ NELER OLABİLİR?</a:t>
            </a:r>
          </a:p>
          <a:p>
            <a:pPr algn="just">
              <a:buFont typeface="Wingdings" panose="05000000000000000000" pitchFamily="2" charset="2"/>
              <a:buChar char="§"/>
            </a:pPr>
            <a:r>
              <a:rPr lang="tr-TR" sz="1800" cap="none" dirty="0" smtClean="0">
                <a:latin typeface="Comic Sans MS" panose="030F0702030302020204" pitchFamily="66" charset="0"/>
              </a:rPr>
              <a:t>Öğrencinin ailesinin eğitim düzeyinin, gelirinin düşük olması, ailenin ilgisiz olması,</a:t>
            </a:r>
          </a:p>
          <a:p>
            <a:pPr marL="0" indent="0" algn="just">
              <a:buNone/>
            </a:pPr>
            <a:r>
              <a:rPr lang="tr-TR" sz="1800" cap="none" dirty="0" smtClean="0">
                <a:latin typeface="Comic Sans MS" panose="030F0702030302020204" pitchFamily="66" charset="0"/>
              </a:rPr>
              <a:t>Yanlış yönlendirmeler</a:t>
            </a:r>
          </a:p>
          <a:p>
            <a:pPr algn="just">
              <a:buFont typeface="Wingdings" panose="05000000000000000000" pitchFamily="2" charset="2"/>
              <a:buChar char="§"/>
            </a:pPr>
            <a:r>
              <a:rPr lang="tr-TR" sz="1800" cap="none" dirty="0" smtClean="0">
                <a:latin typeface="Comic Sans MS" panose="030F0702030302020204" pitchFamily="66" charset="0"/>
              </a:rPr>
              <a:t>Öğrencinin zihinsel ve kişisel özellikleri (lider olma isteği, dikkat çekme isteği,</a:t>
            </a:r>
          </a:p>
          <a:p>
            <a:pPr marL="0" indent="0" algn="just">
              <a:buNone/>
            </a:pPr>
            <a:r>
              <a:rPr lang="tr-TR" sz="1800" cap="none" dirty="0" smtClean="0">
                <a:latin typeface="Comic Sans MS" panose="030F0702030302020204" pitchFamily="66" charset="0"/>
              </a:rPr>
              <a:t>Öğrenme güçlüğü, dikkat eksikliği, içine kapanık olması, kıskanç olması)</a:t>
            </a:r>
          </a:p>
          <a:p>
            <a:pPr algn="just">
              <a:buFont typeface="Wingdings" panose="05000000000000000000" pitchFamily="2" charset="2"/>
              <a:buChar char="§"/>
            </a:pPr>
            <a:r>
              <a:rPr lang="tr-TR" sz="1800" cap="none" dirty="0" smtClean="0">
                <a:latin typeface="Comic Sans MS" panose="030F0702030302020204" pitchFamily="66" charset="0"/>
              </a:rPr>
              <a:t> Öğretmeni sevmeme</a:t>
            </a:r>
          </a:p>
          <a:p>
            <a:pPr algn="just">
              <a:buFont typeface="Wingdings" panose="05000000000000000000" pitchFamily="2" charset="2"/>
              <a:buChar char="§"/>
            </a:pPr>
            <a:r>
              <a:rPr lang="tr-TR" sz="1800" cap="none" dirty="0" smtClean="0">
                <a:latin typeface="Comic Sans MS" panose="030F0702030302020204" pitchFamily="66" charset="0"/>
              </a:rPr>
              <a:t>Disiplin kurallarının uygulanmayışı, </a:t>
            </a:r>
          </a:p>
          <a:p>
            <a:pPr algn="just">
              <a:buFont typeface="Wingdings" panose="05000000000000000000" pitchFamily="2" charset="2"/>
              <a:buChar char="§"/>
            </a:pPr>
            <a:r>
              <a:rPr lang="tr-TR" sz="1800" cap="none" dirty="0" smtClean="0">
                <a:latin typeface="Comic Sans MS" panose="030F0702030302020204" pitchFamily="66" charset="0"/>
              </a:rPr>
              <a:t>Yetiştiği çevre, arkadaş ortamı, baskı veya şiddet görmesi </a:t>
            </a:r>
          </a:p>
          <a:p>
            <a:pPr algn="just">
              <a:buFont typeface="Wingdings" panose="05000000000000000000" pitchFamily="2" charset="2"/>
              <a:buChar char="§"/>
            </a:pPr>
            <a:r>
              <a:rPr lang="tr-TR" sz="1800" cap="none" dirty="0" smtClean="0">
                <a:latin typeface="Comic Sans MS" panose="030F0702030302020204" pitchFamily="66" charset="0"/>
              </a:rPr>
              <a:t>Medya organlarındaki olumsuz davranış örnekleri, mafya özentisi TV filmleri,, internet, cep telefonu kullanımı, alkol, uyuşturucu kullanma</a:t>
            </a:r>
          </a:p>
          <a:p>
            <a:pPr algn="just">
              <a:buFont typeface="Wingdings" panose="05000000000000000000" pitchFamily="2" charset="2"/>
              <a:buChar char="§"/>
            </a:pPr>
            <a:r>
              <a:rPr lang="tr-TR" sz="1800" cap="none" dirty="0" smtClean="0">
                <a:latin typeface="Comic Sans MS" panose="030F0702030302020204" pitchFamily="66" charset="0"/>
              </a:rPr>
              <a:t>Öğretmenin kişilik özellikleri, bilinçsiz davranışları, meslek bilgisinin yetersizliği,</a:t>
            </a:r>
            <a:endParaRPr lang="tr-TR" sz="1800" cap="none" dirty="0">
              <a:latin typeface="Comic Sans MS" panose="030F0702030302020204" pitchFamily="66" charset="0"/>
            </a:endParaRPr>
          </a:p>
        </p:txBody>
      </p:sp>
    </p:spTree>
    <p:extLst>
      <p:ext uri="{BB962C8B-B14F-4D97-AF65-F5344CB8AC3E}">
        <p14:creationId xmlns:p14="http://schemas.microsoft.com/office/powerpoint/2010/main" val="1663352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4949" y="483326"/>
            <a:ext cx="11523815" cy="6374673"/>
          </a:xfrm>
        </p:spPr>
        <p:txBody>
          <a:bodyPr>
            <a:noAutofit/>
          </a:bodyPr>
          <a:lstStyle/>
          <a:p>
            <a:pPr algn="just">
              <a:buFont typeface="Wingdings" panose="05000000000000000000" pitchFamily="2" charset="2"/>
              <a:buChar char="§"/>
            </a:pPr>
            <a:r>
              <a:rPr lang="tr-TR" sz="1800" cap="none" dirty="0" smtClean="0">
                <a:latin typeface="Comic Sans MS" panose="030F0702030302020204" pitchFamily="66" charset="0"/>
              </a:rPr>
              <a:t>Öğretmen yaklaşımları (kaba kuvvet, aşırı otorite, sahte otorite çabası, kötü söz,</a:t>
            </a:r>
          </a:p>
          <a:p>
            <a:pPr marL="0" indent="0" algn="just">
              <a:buNone/>
            </a:pPr>
            <a:r>
              <a:rPr lang="tr-TR" sz="1800" cap="none" dirty="0" smtClean="0">
                <a:latin typeface="Comic Sans MS" panose="030F0702030302020204" pitchFamily="66" charset="0"/>
              </a:rPr>
              <a:t>İlgisizliği, ayrımcılık yapması, tutarsızlıkları…)</a:t>
            </a:r>
          </a:p>
          <a:p>
            <a:pPr algn="just">
              <a:buFont typeface="Wingdings" panose="05000000000000000000" pitchFamily="2" charset="2"/>
              <a:buChar char="§"/>
            </a:pPr>
            <a:r>
              <a:rPr lang="tr-TR" sz="1800" cap="none" dirty="0" smtClean="0">
                <a:latin typeface="Comic Sans MS" panose="030F0702030302020204" pitchFamily="66" charset="0"/>
              </a:rPr>
              <a:t>Okul-aile işbirliğinin yetersiz olması </a:t>
            </a:r>
          </a:p>
          <a:p>
            <a:pPr algn="just">
              <a:buFont typeface="Wingdings" panose="05000000000000000000" pitchFamily="2" charset="2"/>
              <a:buChar char="§"/>
            </a:pPr>
            <a:r>
              <a:rPr lang="tr-TR" sz="1800" cap="none" dirty="0" smtClean="0">
                <a:latin typeface="Comic Sans MS" panose="030F0702030302020204" pitchFamily="66" charset="0"/>
              </a:rPr>
              <a:t>Anne ve babanın ayrı olması, aile içi sorunlar, şiddet, sevgi yetersizliği, disiplinsizlik, huzursuzluk, iletişimsizlik</a:t>
            </a:r>
          </a:p>
          <a:p>
            <a:pPr algn="just">
              <a:buFont typeface="Wingdings" panose="05000000000000000000" pitchFamily="2" charset="2"/>
              <a:buChar char="§"/>
            </a:pPr>
            <a:r>
              <a:rPr lang="tr-TR" sz="1800" cap="none" dirty="0" smtClean="0">
                <a:latin typeface="Comic Sans MS" panose="030F0702030302020204" pitchFamily="66" charset="0"/>
              </a:rPr>
              <a:t>Amaçsız ve hedefsiz olmaları, bilinçsiz olmaları, dersi sevmemeleri </a:t>
            </a:r>
          </a:p>
          <a:p>
            <a:pPr algn="just">
              <a:buFont typeface="Wingdings" panose="05000000000000000000" pitchFamily="2" charset="2"/>
              <a:buChar char="§"/>
            </a:pPr>
            <a:r>
              <a:rPr lang="tr-TR" sz="1800" cap="none" dirty="0" smtClean="0">
                <a:latin typeface="Comic Sans MS" panose="030F0702030302020204" pitchFamily="66" charset="0"/>
              </a:rPr>
              <a:t>Velilerin öğretmeni değersiz görmeleri ve bunu öğrenciye yansıtmaları </a:t>
            </a:r>
          </a:p>
          <a:p>
            <a:pPr algn="just">
              <a:buFont typeface="Wingdings" panose="05000000000000000000" pitchFamily="2" charset="2"/>
              <a:buChar char="§"/>
            </a:pPr>
            <a:r>
              <a:rPr lang="tr-TR" sz="1800" cap="none" dirty="0" smtClean="0">
                <a:latin typeface="Comic Sans MS" panose="030F0702030302020204" pitchFamily="66" charset="0"/>
              </a:rPr>
              <a:t>Aldıkları eğitimin yetersiz oluşu </a:t>
            </a:r>
          </a:p>
          <a:p>
            <a:pPr algn="just">
              <a:buFont typeface="Wingdings" panose="05000000000000000000" pitchFamily="2" charset="2"/>
              <a:buChar char="§"/>
            </a:pPr>
            <a:r>
              <a:rPr lang="tr-TR" sz="1800" cap="none" dirty="0" smtClean="0">
                <a:latin typeface="Comic Sans MS" panose="030F0702030302020204" pitchFamily="66" charset="0"/>
              </a:rPr>
              <a:t>Rehberlik servisinin etkin olmaması ,öğretmenin etkisizleştirilmesi</a:t>
            </a:r>
            <a:endParaRPr lang="tr-TR" sz="1800" cap="none" dirty="0">
              <a:latin typeface="Comic Sans MS" panose="030F0702030302020204" pitchFamily="66" charset="0"/>
            </a:endParaRPr>
          </a:p>
        </p:txBody>
      </p:sp>
    </p:spTree>
    <p:extLst>
      <p:ext uri="{BB962C8B-B14F-4D97-AF65-F5344CB8AC3E}">
        <p14:creationId xmlns:p14="http://schemas.microsoft.com/office/powerpoint/2010/main" val="2217268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1257" y="313508"/>
            <a:ext cx="11659193" cy="6411487"/>
          </a:xfrm>
        </p:spPr>
        <p:txBody>
          <a:bodyPr>
            <a:normAutofit/>
          </a:bodyPr>
          <a:lstStyle/>
          <a:p>
            <a:pPr marL="0" indent="0">
              <a:lnSpc>
                <a:spcPct val="150000"/>
              </a:lnSpc>
              <a:buNone/>
            </a:pPr>
            <a:r>
              <a:rPr lang="tr-TR" sz="3200" b="1" cap="none" dirty="0" smtClean="0">
                <a:latin typeface="Comic Sans MS" panose="030F0702030302020204" pitchFamily="66" charset="0"/>
              </a:rPr>
              <a:t>ÖNERİLER</a:t>
            </a:r>
          </a:p>
          <a:p>
            <a:pPr algn="just">
              <a:lnSpc>
                <a:spcPct val="150000"/>
              </a:lnSpc>
              <a:buAutoNum type="arabicPeriod"/>
            </a:pPr>
            <a:r>
              <a:rPr lang="tr-TR" sz="1600" cap="none" dirty="0" smtClean="0">
                <a:latin typeface="Comic Sans MS" panose="030F0702030302020204" pitchFamily="66" charset="0"/>
              </a:rPr>
              <a:t>Okul yönetimlerinin; okul kurallarının açık ve net belirlenmesinde, öğrencilere benimsetilmesinde, tam, eşit ve nizami olarak uygulanmasında tutarlı ve istikrarlı olmaları, okul kurallarına uymayan öğrencilerin hak ettiği cezayı almaları konusunda titiz olmaları gerekmektedir.</a:t>
            </a:r>
          </a:p>
          <a:p>
            <a:pPr marL="0" indent="0">
              <a:lnSpc>
                <a:spcPct val="150000"/>
              </a:lnSpc>
              <a:buNone/>
            </a:pPr>
            <a:r>
              <a:rPr lang="tr-TR" sz="1600" cap="none" dirty="0" smtClean="0">
                <a:latin typeface="Comic Sans MS" panose="030F0702030302020204" pitchFamily="66" charset="0"/>
              </a:rPr>
              <a:t>2. Velilerin öğrencilerin ders çalışma alışkanlığı kazanmaları konusunda bilinçlendirilmeleri gerekmektedir.</a:t>
            </a:r>
          </a:p>
          <a:p>
            <a:pPr marL="0" indent="0" algn="just">
              <a:lnSpc>
                <a:spcPct val="150000"/>
              </a:lnSpc>
              <a:buNone/>
            </a:pPr>
            <a:r>
              <a:rPr lang="tr-TR" sz="1600" cap="none" dirty="0">
                <a:latin typeface="Comic Sans MS" panose="030F0702030302020204" pitchFamily="66" charset="0"/>
              </a:rPr>
              <a:t>3. Öğrencilerin arkadaş ortamı, medya organlarındaki olumsuz davranış örnekleri ve </a:t>
            </a:r>
            <a:r>
              <a:rPr lang="tr-TR" sz="1600" cap="none" dirty="0" err="1">
                <a:latin typeface="Comic Sans MS" panose="030F0702030302020204" pitchFamily="66" charset="0"/>
              </a:rPr>
              <a:t>tv’deki</a:t>
            </a:r>
            <a:r>
              <a:rPr lang="tr-TR" sz="1600" cap="none" dirty="0">
                <a:latin typeface="Comic Sans MS" panose="030F0702030302020204" pitchFamily="66" charset="0"/>
              </a:rPr>
              <a:t> dizilerin etkisi ve internetin bilinçsizce kullanımı sonucu, davranışlarının bozulduğu dikkate alınarak hem velilere hem de öğrencilere bu konularda rehberlik servisi tarafından bilgilendirme hizmeti verilebilir.</a:t>
            </a:r>
          </a:p>
          <a:p>
            <a:pPr marL="0" indent="0" algn="just">
              <a:lnSpc>
                <a:spcPct val="150000"/>
              </a:lnSpc>
              <a:buNone/>
            </a:pPr>
            <a:r>
              <a:rPr lang="tr-TR" sz="1600" cap="none" dirty="0" smtClean="0">
                <a:latin typeface="Comic Sans MS" panose="030F0702030302020204" pitchFamily="66" charset="0"/>
              </a:rPr>
              <a:t>4</a:t>
            </a:r>
            <a:r>
              <a:rPr lang="tr-TR" sz="1600" cap="none" dirty="0">
                <a:latin typeface="Comic Sans MS" panose="030F0702030302020204" pitchFamily="66" charset="0"/>
              </a:rPr>
              <a:t>. İstenmeyen davranışlara karşı öğretmenlerin ortak bir tutum oluşturmaları konusunda yönetimin ve öğretmenlerin görüş birliği ve destekleyici bir tutum içerisinde olmaları gerekir.</a:t>
            </a:r>
          </a:p>
          <a:p>
            <a:pPr marL="0" indent="0" algn="just">
              <a:buNone/>
            </a:pPr>
            <a:r>
              <a:rPr lang="tr-TR" sz="1600" cap="none" dirty="0">
                <a:latin typeface="Comic Sans MS" panose="030F0702030302020204" pitchFamily="66" charset="0"/>
              </a:rPr>
              <a:t>5. Öğrencilerin ilgi ve ihtiyaçlarının karşılanması konusunda daha hassas davranılması gerekir</a:t>
            </a:r>
            <a:r>
              <a:rPr lang="tr-TR" sz="1600" cap="none" dirty="0" smtClean="0">
                <a:latin typeface="Comic Sans MS" panose="030F0702030302020204" pitchFamily="66" charset="0"/>
              </a:rPr>
              <a:t>.</a:t>
            </a:r>
            <a:endParaRPr lang="tr-TR" sz="1600" cap="none" dirty="0">
              <a:latin typeface="Comic Sans MS" panose="030F0702030302020204" pitchFamily="66" charset="0"/>
            </a:endParaRPr>
          </a:p>
          <a:p>
            <a:pPr marL="0" indent="0" algn="just">
              <a:buNone/>
            </a:pPr>
            <a:r>
              <a:rPr lang="tr-TR" sz="1600" cap="none" dirty="0">
                <a:latin typeface="Comic Sans MS" panose="030F0702030302020204" pitchFamily="66" charset="0"/>
              </a:rPr>
              <a:t>6. Okul yöneticilerinin ve öğretmenlerin güler yüzlü olmaları, öğrencilerle ilgilenmeleri, destekleyici ve cesaretlendirici tutum içerisinde olmaları, onların özsaygı, özgüven kazanmalarında ve sürdürmelerinde ve derslerden hatta okuldan soğumamalarında etkili olabilir.</a:t>
            </a:r>
          </a:p>
          <a:p>
            <a:pPr marL="0" indent="0">
              <a:lnSpc>
                <a:spcPct val="150000"/>
              </a:lnSpc>
              <a:buNone/>
            </a:pPr>
            <a:endParaRPr lang="tr-TR" sz="1600" cap="none" dirty="0">
              <a:latin typeface="Comic Sans MS" panose="030F0702030302020204" pitchFamily="66" charset="0"/>
            </a:endParaRPr>
          </a:p>
        </p:txBody>
      </p:sp>
    </p:spTree>
    <p:extLst>
      <p:ext uri="{BB962C8B-B14F-4D97-AF65-F5344CB8AC3E}">
        <p14:creationId xmlns:p14="http://schemas.microsoft.com/office/powerpoint/2010/main" val="3071450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6700" y="585380"/>
            <a:ext cx="11658600" cy="447679"/>
          </a:xfrm>
        </p:spPr>
        <p:txBody>
          <a:bodyPr>
            <a:normAutofit lnSpcReduction="10000"/>
          </a:bodyPr>
          <a:lstStyle/>
          <a:p>
            <a:pPr marL="0" indent="0">
              <a:buNone/>
            </a:pPr>
            <a:r>
              <a:rPr lang="tr-TR" cap="none" dirty="0" smtClean="0">
                <a:latin typeface="Comic Sans MS" panose="030F0702030302020204" pitchFamily="66" charset="0"/>
              </a:rPr>
              <a:t>ÖĞRETMENLER OLARAK AYRICA ŞUNLARI DA YAPABİLİRİZ :</a:t>
            </a:r>
          </a:p>
          <a:p>
            <a:pPr marL="0" indent="0">
              <a:buNone/>
            </a:pPr>
            <a:endParaRPr lang="tr-TR" cap="none" dirty="0"/>
          </a:p>
        </p:txBody>
      </p:sp>
      <p:sp>
        <p:nvSpPr>
          <p:cNvPr id="5" name="Metin kutusu 4"/>
          <p:cNvSpPr txBox="1"/>
          <p:nvPr/>
        </p:nvSpPr>
        <p:spPr>
          <a:xfrm>
            <a:off x="76200" y="1502688"/>
            <a:ext cx="12115800" cy="5447645"/>
          </a:xfrm>
          <a:prstGeom prst="rect">
            <a:avLst/>
          </a:prstGeom>
          <a:noFill/>
        </p:spPr>
        <p:txBody>
          <a:bodyPr wrap="square" rtlCol="0">
            <a:spAutoFit/>
          </a:bodyPr>
          <a:lstStyle/>
          <a:p>
            <a:pPr algn="ctr">
              <a:lnSpc>
                <a:spcPct val="150000"/>
              </a:lnSpc>
            </a:pPr>
            <a:r>
              <a:rPr lang="tr-TR" sz="2000" b="1" dirty="0">
                <a:latin typeface="Comic Sans MS" panose="030F0702030302020204" pitchFamily="66" charset="0"/>
              </a:rPr>
              <a:t>SORUMLULUK VERİN.</a:t>
            </a:r>
          </a:p>
          <a:p>
            <a:pPr algn="ctr">
              <a:lnSpc>
                <a:spcPct val="150000"/>
              </a:lnSpc>
            </a:pPr>
            <a:r>
              <a:rPr lang="tr-TR" dirty="0">
                <a:latin typeface="Comic Sans MS" panose="030F0702030302020204" pitchFamily="66" charset="0"/>
              </a:rPr>
              <a:t>Öğrencinin kapasitesinin çok altında yada çok üstünde görevlerden ziyade öğrenciyi  bütünsel anlamda geliştirecek kapasitesine uygun, başarma hissini yaşayacağı görevler verin</a:t>
            </a:r>
            <a:r>
              <a:rPr lang="tr-TR" dirty="0" smtClean="0">
                <a:latin typeface="Comic Sans MS" panose="030F0702030302020204" pitchFamily="66" charset="0"/>
              </a:rPr>
              <a:t>.</a:t>
            </a:r>
          </a:p>
          <a:p>
            <a:pPr algn="ctr">
              <a:lnSpc>
                <a:spcPct val="150000"/>
              </a:lnSpc>
            </a:pPr>
            <a:endParaRPr lang="tr-TR" dirty="0">
              <a:latin typeface="Comic Sans MS" panose="030F0702030302020204" pitchFamily="66" charset="0"/>
            </a:endParaRPr>
          </a:p>
          <a:p>
            <a:pPr algn="ctr">
              <a:lnSpc>
                <a:spcPct val="150000"/>
              </a:lnSpc>
            </a:pPr>
            <a:r>
              <a:rPr lang="tr-TR" sz="2000" b="1" dirty="0">
                <a:latin typeface="Comic Sans MS" panose="030F0702030302020204" pitchFamily="66" charset="0"/>
              </a:rPr>
              <a:t>ALTERNATİF </a:t>
            </a:r>
            <a:r>
              <a:rPr lang="tr-TR" sz="2000" b="1" dirty="0" smtClean="0">
                <a:latin typeface="Comic Sans MS" panose="030F0702030302020204" pitchFamily="66" charset="0"/>
              </a:rPr>
              <a:t>DAVRANIŞLAR BELİRLEYİN.</a:t>
            </a:r>
          </a:p>
          <a:p>
            <a:pPr algn="ctr">
              <a:lnSpc>
                <a:spcPct val="150000"/>
              </a:lnSpc>
            </a:pPr>
            <a:r>
              <a:rPr lang="tr-TR" dirty="0" smtClean="0">
                <a:latin typeface="Comic Sans MS" panose="030F0702030302020204" pitchFamily="66" charset="0"/>
              </a:rPr>
              <a:t>Yapılan yanlış davranışın </a:t>
            </a:r>
            <a:r>
              <a:rPr lang="tr-TR" dirty="0">
                <a:latin typeface="Comic Sans MS" panose="030F0702030302020204" pitchFamily="66" charset="0"/>
              </a:rPr>
              <a:t>yerine </a:t>
            </a:r>
            <a:r>
              <a:rPr lang="tr-TR" dirty="0" smtClean="0">
                <a:latin typeface="Comic Sans MS" panose="030F0702030302020204" pitchFamily="66" charset="0"/>
              </a:rPr>
              <a:t>kabul edilebilir </a:t>
            </a:r>
            <a:r>
              <a:rPr lang="tr-TR" dirty="0">
                <a:latin typeface="Comic Sans MS" panose="030F0702030302020204" pitchFamily="66" charset="0"/>
              </a:rPr>
              <a:t>yeni </a:t>
            </a:r>
            <a:r>
              <a:rPr lang="tr-TR" dirty="0" smtClean="0">
                <a:latin typeface="Comic Sans MS" panose="030F0702030302020204" pitchFamily="66" charset="0"/>
              </a:rPr>
              <a:t>bir davranış </a:t>
            </a:r>
            <a:r>
              <a:rPr lang="tr-TR" dirty="0">
                <a:latin typeface="Comic Sans MS" panose="030F0702030302020204" pitchFamily="66" charset="0"/>
              </a:rPr>
              <a:t>önerilebilir</a:t>
            </a:r>
            <a:r>
              <a:rPr lang="tr-TR" dirty="0" smtClean="0">
                <a:latin typeface="Comic Sans MS" panose="030F0702030302020204" pitchFamily="66" charset="0"/>
              </a:rPr>
              <a:t>.</a:t>
            </a:r>
          </a:p>
          <a:p>
            <a:pPr algn="ctr">
              <a:lnSpc>
                <a:spcPct val="150000"/>
              </a:lnSpc>
            </a:pPr>
            <a:endParaRPr lang="tr-TR" dirty="0">
              <a:latin typeface="Comic Sans MS" panose="030F0702030302020204" pitchFamily="66" charset="0"/>
            </a:endParaRPr>
          </a:p>
          <a:p>
            <a:pPr algn="ctr">
              <a:lnSpc>
                <a:spcPct val="150000"/>
              </a:lnSpc>
            </a:pPr>
            <a:r>
              <a:rPr lang="tr-TR" sz="2000" b="1" dirty="0">
                <a:latin typeface="Comic Sans MS" panose="030F0702030302020204" pitchFamily="66" charset="0"/>
              </a:rPr>
              <a:t>ÖĞRENCİLER BEKLEMEYİ BİLMELİDİR.</a:t>
            </a:r>
          </a:p>
          <a:p>
            <a:pPr>
              <a:lnSpc>
                <a:spcPct val="150000"/>
              </a:lnSpc>
            </a:pPr>
            <a:r>
              <a:rPr lang="tr-TR" dirty="0" smtClean="0">
                <a:latin typeface="Comic Sans MS" panose="030F0702030302020204" pitchFamily="66" charset="0"/>
              </a:rPr>
              <a:t>Öğrencilerin </a:t>
            </a:r>
            <a:r>
              <a:rPr lang="tr-TR" dirty="0">
                <a:latin typeface="Comic Sans MS" panose="030F0702030302020204" pitchFamily="66" charset="0"/>
              </a:rPr>
              <a:t>istek ve ihtiyaçlarının karşılanmasının başka insanların durumuna bağlı </a:t>
            </a:r>
            <a:r>
              <a:rPr lang="tr-TR" dirty="0" smtClean="0">
                <a:latin typeface="Comic Sans MS" panose="030F0702030302020204" pitchFamily="66" charset="0"/>
              </a:rPr>
              <a:t>olabileceğini, </a:t>
            </a:r>
            <a:r>
              <a:rPr lang="tr-TR" dirty="0">
                <a:latin typeface="Comic Sans MS" panose="030F0702030302020204" pitchFamily="66" charset="0"/>
              </a:rPr>
              <a:t>başkalarının da istek veya ihtiyaçlarının olabileceğini ve bazen bunların kendininkilerden öncelikli olabileceğini anlamasını sağlar.</a:t>
            </a:r>
          </a:p>
          <a:p>
            <a:pPr algn="ctr">
              <a:lnSpc>
                <a:spcPct val="150000"/>
              </a:lnSpc>
            </a:pPr>
            <a:endParaRPr lang="tr-TR" dirty="0">
              <a:latin typeface="Comic Sans MS" panose="030F0702030302020204" pitchFamily="66" charset="0"/>
            </a:endParaRPr>
          </a:p>
          <a:p>
            <a:pPr algn="ctr">
              <a:lnSpc>
                <a:spcPct val="150000"/>
              </a:lnSpc>
            </a:pPr>
            <a:endParaRPr lang="tr-TR" dirty="0">
              <a:latin typeface="Comic Sans MS" panose="030F0702030302020204" pitchFamily="66" charset="0"/>
            </a:endParaRPr>
          </a:p>
          <a:p>
            <a:endParaRPr lang="tr-TR" dirty="0"/>
          </a:p>
        </p:txBody>
      </p:sp>
    </p:spTree>
    <p:extLst>
      <p:ext uri="{BB962C8B-B14F-4D97-AF65-F5344CB8AC3E}">
        <p14:creationId xmlns:p14="http://schemas.microsoft.com/office/powerpoint/2010/main" val="2522529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6200" y="921663"/>
            <a:ext cx="12115800" cy="5078313"/>
          </a:xfrm>
          <a:prstGeom prst="rect">
            <a:avLst/>
          </a:prstGeom>
          <a:noFill/>
        </p:spPr>
        <p:txBody>
          <a:bodyPr wrap="square" rtlCol="0">
            <a:spAutoFit/>
          </a:bodyPr>
          <a:lstStyle/>
          <a:p>
            <a:pPr algn="ctr">
              <a:lnSpc>
                <a:spcPct val="150000"/>
              </a:lnSpc>
            </a:pPr>
            <a:r>
              <a:rPr lang="tr-TR" sz="2000" b="1" dirty="0">
                <a:latin typeface="Comic Sans MS" panose="030F0702030302020204" pitchFamily="66" charset="0"/>
              </a:rPr>
              <a:t>KURALLARI </a:t>
            </a:r>
            <a:r>
              <a:rPr lang="tr-TR" sz="2000" b="1" dirty="0" smtClean="0">
                <a:latin typeface="Comic Sans MS" panose="030F0702030302020204" pitchFamily="66" charset="0"/>
              </a:rPr>
              <a:t>BİRLİKTE OLUŞTURUN. SINIRLAR </a:t>
            </a:r>
            <a:r>
              <a:rPr lang="tr-TR" sz="2000" b="1" dirty="0">
                <a:latin typeface="Comic Sans MS" panose="030F0702030302020204" pitchFamily="66" charset="0"/>
              </a:rPr>
              <a:t>NET OLMALI.</a:t>
            </a:r>
          </a:p>
          <a:p>
            <a:pPr algn="ctr">
              <a:lnSpc>
                <a:spcPct val="150000"/>
              </a:lnSpc>
            </a:pPr>
            <a:r>
              <a:rPr lang="tr-TR" dirty="0">
                <a:latin typeface="Comic Sans MS" panose="030F0702030302020204" pitchFamily="66" charset="0"/>
              </a:rPr>
              <a:t>Öğrencilerden </a:t>
            </a:r>
            <a:r>
              <a:rPr lang="tr-TR" dirty="0" smtClean="0">
                <a:latin typeface="Comic Sans MS" panose="030F0702030302020204" pitchFamily="66" charset="0"/>
              </a:rPr>
              <a:t>yapması beklenen </a:t>
            </a:r>
            <a:r>
              <a:rPr lang="tr-TR" dirty="0">
                <a:latin typeface="Comic Sans MS" panose="030F0702030302020204" pitchFamily="66" charset="0"/>
              </a:rPr>
              <a:t>şeyler, </a:t>
            </a:r>
            <a:r>
              <a:rPr lang="tr-TR" dirty="0" smtClean="0">
                <a:latin typeface="Comic Sans MS" panose="030F0702030302020204" pitchFamily="66" charset="0"/>
              </a:rPr>
              <a:t>onun anlayabileceği </a:t>
            </a:r>
            <a:r>
              <a:rPr lang="tr-TR" dirty="0">
                <a:latin typeface="Comic Sans MS" panose="030F0702030302020204" pitchFamily="66" charset="0"/>
              </a:rPr>
              <a:t>bir </a:t>
            </a:r>
            <a:r>
              <a:rPr lang="tr-TR" dirty="0" smtClean="0">
                <a:latin typeface="Comic Sans MS" panose="030F0702030302020204" pitchFamily="66" charset="0"/>
              </a:rPr>
              <a:t>dil kullanılarak </a:t>
            </a:r>
            <a:r>
              <a:rPr lang="tr-TR" dirty="0">
                <a:latin typeface="Comic Sans MS" panose="030F0702030302020204" pitchFamily="66" charset="0"/>
              </a:rPr>
              <a:t>ve </a:t>
            </a:r>
            <a:r>
              <a:rPr lang="tr-TR" dirty="0" smtClean="0">
                <a:latin typeface="Comic Sans MS" panose="030F0702030302020204" pitchFamily="66" charset="0"/>
              </a:rPr>
              <a:t>basit şekilde ifade edilmelidir</a:t>
            </a:r>
            <a:r>
              <a:rPr lang="tr-TR" dirty="0">
                <a:latin typeface="Comic Sans MS" panose="030F0702030302020204" pitchFamily="66" charset="0"/>
              </a:rPr>
              <a:t>.</a:t>
            </a:r>
          </a:p>
          <a:p>
            <a:pPr algn="ctr">
              <a:lnSpc>
                <a:spcPct val="150000"/>
              </a:lnSpc>
            </a:pPr>
            <a:endParaRPr lang="tr-TR" dirty="0">
              <a:latin typeface="Comic Sans MS" panose="030F0702030302020204" pitchFamily="66" charset="0"/>
            </a:endParaRPr>
          </a:p>
          <a:p>
            <a:pPr algn="ctr">
              <a:lnSpc>
                <a:spcPct val="150000"/>
              </a:lnSpc>
            </a:pPr>
            <a:r>
              <a:rPr lang="tr-TR" sz="2000" b="1" dirty="0">
                <a:latin typeface="Comic Sans MS" panose="030F0702030302020204" pitchFamily="66" charset="0"/>
              </a:rPr>
              <a:t>Kuralları ve sınırları belirlerken nelere dikkat etmemiz gerekir?</a:t>
            </a:r>
          </a:p>
          <a:p>
            <a:pPr marL="285750" indent="-285750">
              <a:lnSpc>
                <a:spcPct val="150000"/>
              </a:lnSpc>
              <a:buFont typeface="Wingdings" panose="05000000000000000000" pitchFamily="2" charset="2"/>
              <a:buChar char="ü"/>
            </a:pPr>
            <a:r>
              <a:rPr lang="tr-TR" dirty="0">
                <a:latin typeface="Comic Sans MS" panose="030F0702030302020204" pitchFamily="66" charset="0"/>
              </a:rPr>
              <a:t>Olumlu bir dil kullanarak kuralı tanımlayın- ne yapmamalarını </a:t>
            </a:r>
            <a:r>
              <a:rPr lang="tr-TR" dirty="0" smtClean="0">
                <a:latin typeface="Comic Sans MS" panose="030F0702030302020204" pitchFamily="66" charset="0"/>
              </a:rPr>
              <a:t>değil, yapmaları </a:t>
            </a:r>
            <a:r>
              <a:rPr lang="tr-TR" dirty="0">
                <a:latin typeface="Comic Sans MS" panose="030F0702030302020204" pitchFamily="66" charset="0"/>
              </a:rPr>
              <a:t>gerekeni söyleyin.</a:t>
            </a:r>
          </a:p>
          <a:p>
            <a:pPr>
              <a:lnSpc>
                <a:spcPct val="150000"/>
              </a:lnSpc>
            </a:pPr>
            <a:r>
              <a:rPr lang="tr-TR" dirty="0">
                <a:latin typeface="Comic Sans MS" panose="030F0702030302020204" pitchFamily="66" charset="0"/>
              </a:rPr>
              <a:t>                     </a:t>
            </a:r>
            <a:r>
              <a:rPr lang="tr-TR" dirty="0" smtClean="0">
                <a:latin typeface="Comic Sans MS" panose="030F0702030302020204" pitchFamily="66" charset="0"/>
              </a:rPr>
              <a:t>‘</a:t>
            </a:r>
            <a:r>
              <a:rPr lang="tr-TR" dirty="0">
                <a:latin typeface="Comic Sans MS" panose="030F0702030302020204" pitchFamily="66" charset="0"/>
              </a:rPr>
              <a:t>Başkaları konuşurken dinle.’ gibi.</a:t>
            </a:r>
          </a:p>
          <a:p>
            <a:pPr marL="285750" indent="-285750">
              <a:lnSpc>
                <a:spcPct val="150000"/>
              </a:lnSpc>
              <a:buFont typeface="Wingdings" panose="05000000000000000000" pitchFamily="2" charset="2"/>
              <a:buChar char="ü"/>
            </a:pPr>
            <a:r>
              <a:rPr lang="tr-TR" dirty="0">
                <a:latin typeface="Comic Sans MS" panose="030F0702030302020204" pitchFamily="66" charset="0"/>
              </a:rPr>
              <a:t>Kuralı koyarken gerçekten gerekli olup olmadığını kendinize sorun.</a:t>
            </a:r>
          </a:p>
          <a:p>
            <a:pPr marL="285750" indent="-285750">
              <a:lnSpc>
                <a:spcPct val="150000"/>
              </a:lnSpc>
              <a:buFont typeface="Wingdings" panose="05000000000000000000" pitchFamily="2" charset="2"/>
              <a:buChar char="ü"/>
            </a:pPr>
            <a:r>
              <a:rPr lang="tr-TR" dirty="0">
                <a:latin typeface="Comic Sans MS" panose="030F0702030302020204" pitchFamily="66" charset="0"/>
              </a:rPr>
              <a:t>Kurala uyan çocukları takdir etmeye çalışın.</a:t>
            </a:r>
          </a:p>
          <a:p>
            <a:pPr marL="285750" indent="-285750">
              <a:lnSpc>
                <a:spcPct val="150000"/>
              </a:lnSpc>
              <a:buFont typeface="Wingdings" panose="05000000000000000000" pitchFamily="2" charset="2"/>
              <a:buChar char="ü"/>
            </a:pPr>
            <a:r>
              <a:rPr lang="tr-TR" dirty="0">
                <a:latin typeface="Comic Sans MS" panose="030F0702030302020204" pitchFamily="66" charset="0"/>
              </a:rPr>
              <a:t>Kurala uymayan bir çocuğa, kuralı sakin ama net bir şekilde hatırlatın.</a:t>
            </a:r>
          </a:p>
          <a:p>
            <a:pPr marL="285750" indent="-285750">
              <a:lnSpc>
                <a:spcPct val="150000"/>
              </a:lnSpc>
              <a:buFont typeface="Wingdings" panose="05000000000000000000" pitchFamily="2" charset="2"/>
              <a:buChar char="ü"/>
            </a:pPr>
            <a:r>
              <a:rPr lang="tr-TR" dirty="0">
                <a:latin typeface="Comic Sans MS" panose="030F0702030302020204" pitchFamily="66" charset="0"/>
              </a:rPr>
              <a:t>Davranışını değiştirmesi için fırsat verin</a:t>
            </a:r>
          </a:p>
          <a:p>
            <a:pPr algn="ctr">
              <a:lnSpc>
                <a:spcPct val="150000"/>
              </a:lnSpc>
            </a:pPr>
            <a:endParaRPr lang="tr-TR" dirty="0">
              <a:latin typeface="Comic Sans MS" panose="030F0702030302020204" pitchFamily="66" charset="0"/>
            </a:endParaRPr>
          </a:p>
          <a:p>
            <a:endParaRPr lang="tr-TR" dirty="0"/>
          </a:p>
        </p:txBody>
      </p:sp>
    </p:spTree>
    <p:extLst>
      <p:ext uri="{BB962C8B-B14F-4D97-AF65-F5344CB8AC3E}">
        <p14:creationId xmlns:p14="http://schemas.microsoft.com/office/powerpoint/2010/main" val="3191093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630" y="418011"/>
            <a:ext cx="11870574" cy="6204858"/>
          </a:xfrm>
        </p:spPr>
        <p:txBody>
          <a:bodyPr/>
          <a:lstStyle/>
          <a:p>
            <a:pPr marL="0" indent="0" algn="just">
              <a:lnSpc>
                <a:spcPct val="150000"/>
              </a:lnSpc>
              <a:buNone/>
            </a:pPr>
            <a:r>
              <a:rPr lang="tr-TR" cap="none" dirty="0">
                <a:latin typeface="Comic Sans MS" panose="030F0702030302020204" pitchFamily="66" charset="0"/>
              </a:rPr>
              <a:t>	</a:t>
            </a:r>
            <a:endParaRPr lang="tr-TR" cap="none" dirty="0" smtClean="0">
              <a:latin typeface="Comic Sans MS" panose="030F0702030302020204" pitchFamily="66" charset="0"/>
            </a:endParaRPr>
          </a:p>
          <a:p>
            <a:pPr marL="0" indent="0" algn="just">
              <a:lnSpc>
                <a:spcPct val="150000"/>
              </a:lnSpc>
              <a:buNone/>
            </a:pPr>
            <a:r>
              <a:rPr lang="tr-TR" cap="none" dirty="0">
                <a:latin typeface="Comic Sans MS" panose="030F0702030302020204" pitchFamily="66" charset="0"/>
              </a:rPr>
              <a:t>	</a:t>
            </a:r>
            <a:r>
              <a:rPr lang="tr-TR" cap="none" dirty="0" smtClean="0">
                <a:latin typeface="Comic Sans MS" panose="030F0702030302020204" pitchFamily="66" charset="0"/>
              </a:rPr>
              <a:t>Sistemin önemli öğelerinden birisi de düzendir. Düzen sistemin işleyişine belirlilik, kararlılık kazandırır, yönlendirir, belirsizliğin yarattığı </a:t>
            </a:r>
            <a:r>
              <a:rPr lang="tr-TR" cap="none" dirty="0" err="1" smtClean="0">
                <a:latin typeface="Comic Sans MS" panose="030F0702030302020204" pitchFamily="66" charset="0"/>
              </a:rPr>
              <a:t>rastlantısallığı</a:t>
            </a:r>
            <a:r>
              <a:rPr lang="tr-TR" cap="none" dirty="0" smtClean="0">
                <a:latin typeface="Comic Sans MS" panose="030F0702030302020204" pitchFamily="66" charset="0"/>
              </a:rPr>
              <a:t>, bilinmeyenin verdiği rahatsızlığı önler. Sınıf düzeni, öğretmenin becerilerine ve ona verilen desteğe de bağlıdır. Bu destek okul yönetiminden, meslektaşlarından, öğrencilerden gelmeli, okul düzeni ile sınıf düzeni arasında uyum olmalıdır. Sınıf yönetiminin özünde öğrencilerin öğrenmelerine yardımcı olacak düzenli ve güvenli bir sınıf ortamının oluşturulması yatar.</a:t>
            </a:r>
            <a:endParaRPr lang="tr-TR" cap="none" dirty="0">
              <a:latin typeface="Comic Sans MS" panose="030F0702030302020204" pitchFamily="66" charset="0"/>
            </a:endParaRPr>
          </a:p>
        </p:txBody>
      </p:sp>
    </p:spTree>
    <p:extLst>
      <p:ext uri="{BB962C8B-B14F-4D97-AF65-F5344CB8AC3E}">
        <p14:creationId xmlns:p14="http://schemas.microsoft.com/office/powerpoint/2010/main" val="3678404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6200" y="1502688"/>
            <a:ext cx="12115800" cy="2723823"/>
          </a:xfrm>
          <a:prstGeom prst="rect">
            <a:avLst/>
          </a:prstGeom>
          <a:noFill/>
        </p:spPr>
        <p:txBody>
          <a:bodyPr wrap="square" rtlCol="0">
            <a:spAutoFit/>
          </a:bodyPr>
          <a:lstStyle/>
          <a:p>
            <a:pPr algn="ctr">
              <a:lnSpc>
                <a:spcPct val="150000"/>
              </a:lnSpc>
            </a:pPr>
            <a:r>
              <a:rPr lang="tr-TR" sz="2400" b="1" dirty="0">
                <a:latin typeface="Comic Sans MS" panose="030F0702030302020204" pitchFamily="66" charset="0"/>
              </a:rPr>
              <a:t>OLUMLU DAVRANIŞLARI TAKDİR EDİN.</a:t>
            </a:r>
          </a:p>
          <a:p>
            <a:pPr marL="285750" indent="-285750">
              <a:lnSpc>
                <a:spcPct val="150000"/>
              </a:lnSpc>
              <a:buFont typeface="Wingdings" panose="05000000000000000000" pitchFamily="2" charset="2"/>
              <a:buChar char="ü"/>
            </a:pPr>
            <a:r>
              <a:rPr lang="tr-TR" dirty="0">
                <a:latin typeface="Comic Sans MS" panose="030F0702030302020204" pitchFamily="66" charset="0"/>
              </a:rPr>
              <a:t>Övgü kişiliğe değil davranışlara yapılmalıdır. Kişiliğe yapılan övgü suya yazılan yazı gibidir. Davranışa yapılan övgü öğrenciye kılavuzluk yapar.</a:t>
            </a:r>
          </a:p>
          <a:p>
            <a:pPr marL="285750" indent="-285750">
              <a:lnSpc>
                <a:spcPct val="150000"/>
              </a:lnSpc>
              <a:buFont typeface="Wingdings" panose="05000000000000000000" pitchFamily="2" charset="2"/>
              <a:buChar char="ü"/>
            </a:pPr>
            <a:r>
              <a:rPr lang="tr-TR" dirty="0">
                <a:latin typeface="Comic Sans MS" panose="030F0702030302020204" pitchFamily="66" charset="0"/>
              </a:rPr>
              <a:t>Öğrenciyi takdir ederken onu neden takdir ettiğinizi, takdir edilen davranışın ne olduğunu muhakkak söyleyin.</a:t>
            </a:r>
          </a:p>
          <a:p>
            <a:pPr marL="285750" indent="-285750">
              <a:lnSpc>
                <a:spcPct val="150000"/>
              </a:lnSpc>
              <a:buFont typeface="Wingdings" panose="05000000000000000000" pitchFamily="2" charset="2"/>
              <a:buChar char="ü"/>
            </a:pPr>
            <a:r>
              <a:rPr lang="tr-TR" dirty="0">
                <a:latin typeface="Comic Sans MS" panose="030F0702030302020204" pitchFamily="66" charset="0"/>
              </a:rPr>
              <a:t>Olumlu davranışları takdir ederken dikkat edilmesi gereken bir husus da davranış gerçekleştikten hemen sonra takdirin yapılması gerektiğidir. Böylece takdirin etkisi daha güçlü olur.</a:t>
            </a:r>
            <a:endParaRPr lang="tr-TR" dirty="0">
              <a:latin typeface="Comic Sans MS" panose="030F0702030302020204" pitchFamily="66" charset="0"/>
            </a:endParaRPr>
          </a:p>
        </p:txBody>
      </p:sp>
    </p:spTree>
    <p:extLst>
      <p:ext uri="{BB962C8B-B14F-4D97-AF65-F5344CB8AC3E}">
        <p14:creationId xmlns:p14="http://schemas.microsoft.com/office/powerpoint/2010/main" val="1139317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0" y="521613"/>
            <a:ext cx="12115800" cy="5816977"/>
          </a:xfrm>
          <a:prstGeom prst="rect">
            <a:avLst/>
          </a:prstGeom>
          <a:noFill/>
        </p:spPr>
        <p:txBody>
          <a:bodyPr wrap="square" rtlCol="0">
            <a:spAutoFit/>
          </a:bodyPr>
          <a:lstStyle/>
          <a:p>
            <a:pPr algn="ctr">
              <a:lnSpc>
                <a:spcPct val="150000"/>
              </a:lnSpc>
            </a:pPr>
            <a:r>
              <a:rPr lang="tr-TR" sz="2800" b="1" dirty="0">
                <a:latin typeface="Comic Sans MS" panose="030F0702030302020204" pitchFamily="66" charset="0"/>
              </a:rPr>
              <a:t>Seçenekler Sunun.</a:t>
            </a:r>
          </a:p>
          <a:p>
            <a:pPr algn="ctr">
              <a:lnSpc>
                <a:spcPct val="150000"/>
              </a:lnSpc>
            </a:pPr>
            <a:r>
              <a:rPr lang="tr-TR" sz="2400" dirty="0">
                <a:latin typeface="Comic Sans MS" panose="030F0702030302020204" pitchFamily="66" charset="0"/>
              </a:rPr>
              <a:t>Derslerde ve okul ortamında son söz size aitmiş onun söz hakkı yokmuş </a:t>
            </a:r>
            <a:r>
              <a:rPr lang="tr-TR" sz="2400" dirty="0" smtClean="0">
                <a:latin typeface="Comic Sans MS" panose="030F0702030302020204" pitchFamily="66" charset="0"/>
              </a:rPr>
              <a:t>gibi davranırsanız </a:t>
            </a:r>
            <a:r>
              <a:rPr lang="tr-TR" sz="2400" dirty="0">
                <a:latin typeface="Comic Sans MS" panose="030F0702030302020204" pitchFamily="66" charset="0"/>
              </a:rPr>
              <a:t>sizinle inatlaşabilir </a:t>
            </a:r>
            <a:r>
              <a:rPr lang="tr-TR" sz="2400" dirty="0" smtClean="0">
                <a:latin typeface="Comic Sans MS" panose="030F0702030302020204" pitchFamily="66" charset="0"/>
              </a:rPr>
              <a:t>ve olumsuz </a:t>
            </a:r>
            <a:r>
              <a:rPr lang="tr-TR" sz="2400" dirty="0">
                <a:latin typeface="Comic Sans MS" panose="030F0702030302020204" pitchFamily="66" charset="0"/>
              </a:rPr>
              <a:t>davranışlar </a:t>
            </a:r>
            <a:r>
              <a:rPr lang="tr-TR" sz="2400" dirty="0" smtClean="0">
                <a:latin typeface="Comic Sans MS" panose="030F0702030302020204" pitchFamily="66" charset="0"/>
              </a:rPr>
              <a:t>sergileyebilirler. Bu sebeple onların </a:t>
            </a:r>
            <a:r>
              <a:rPr lang="tr-TR" sz="2400" dirty="0">
                <a:latin typeface="Comic Sans MS" panose="030F0702030302020204" pitchFamily="66" charset="0"/>
              </a:rPr>
              <a:t>da söz </a:t>
            </a:r>
            <a:r>
              <a:rPr lang="tr-TR" sz="2400" dirty="0" smtClean="0">
                <a:latin typeface="Comic Sans MS" panose="030F0702030302020204" pitchFamily="66" charset="0"/>
              </a:rPr>
              <a:t>hakkına sahip </a:t>
            </a:r>
            <a:r>
              <a:rPr lang="tr-TR" sz="2400" dirty="0">
                <a:latin typeface="Comic Sans MS" panose="030F0702030302020204" pitchFamily="66" charset="0"/>
              </a:rPr>
              <a:t>olduklarını hissettirin ve </a:t>
            </a:r>
            <a:r>
              <a:rPr lang="tr-TR" sz="2400" dirty="0" smtClean="0">
                <a:latin typeface="Comic Sans MS" panose="030F0702030302020204" pitchFamily="66" charset="0"/>
              </a:rPr>
              <a:t>belli sınırlar çerçevesinde seçenekler sunarak </a:t>
            </a:r>
            <a:r>
              <a:rPr lang="tr-TR" sz="2400" dirty="0">
                <a:latin typeface="Comic Sans MS" panose="030F0702030302020204" pitchFamily="66" charset="0"/>
              </a:rPr>
              <a:t>onların karar </a:t>
            </a:r>
            <a:r>
              <a:rPr lang="tr-TR" sz="2400" dirty="0" smtClean="0">
                <a:latin typeface="Comic Sans MS" panose="030F0702030302020204" pitchFamily="66" charset="0"/>
              </a:rPr>
              <a:t>vermesini sağlayın.</a:t>
            </a:r>
          </a:p>
          <a:p>
            <a:pPr algn="ctr">
              <a:lnSpc>
                <a:spcPct val="150000"/>
              </a:lnSpc>
            </a:pPr>
            <a:endParaRPr lang="tr-TR" sz="2400" dirty="0">
              <a:latin typeface="Comic Sans MS" panose="030F0702030302020204" pitchFamily="66" charset="0"/>
            </a:endParaRPr>
          </a:p>
          <a:p>
            <a:pPr algn="ctr">
              <a:lnSpc>
                <a:spcPct val="150000"/>
              </a:lnSpc>
            </a:pPr>
            <a:r>
              <a:rPr lang="tr-TR" sz="2800" b="1" dirty="0">
                <a:latin typeface="Comic Sans MS" panose="030F0702030302020204" pitchFamily="66" charset="0"/>
              </a:rPr>
              <a:t>Model Olun.</a:t>
            </a:r>
          </a:p>
          <a:p>
            <a:pPr algn="ctr">
              <a:lnSpc>
                <a:spcPct val="150000"/>
              </a:lnSpc>
            </a:pPr>
            <a:r>
              <a:rPr lang="tr-TR" sz="2400" dirty="0">
                <a:latin typeface="Comic Sans MS" panose="030F0702030302020204" pitchFamily="66" charset="0"/>
              </a:rPr>
              <a:t>Öğrenciler </a:t>
            </a:r>
            <a:r>
              <a:rPr lang="tr-TR" sz="2400" dirty="0" smtClean="0">
                <a:latin typeface="Comic Sans MS" panose="030F0702030302020204" pitchFamily="66" charset="0"/>
              </a:rPr>
              <a:t>öğretmenlerinin söylediklerinden </a:t>
            </a:r>
            <a:r>
              <a:rPr lang="tr-TR" sz="2400" dirty="0">
                <a:latin typeface="Comic Sans MS" panose="030F0702030302020204" pitchFamily="66" charset="0"/>
              </a:rPr>
              <a:t>çok, onların </a:t>
            </a:r>
            <a:r>
              <a:rPr lang="tr-TR" sz="2400" dirty="0" smtClean="0">
                <a:latin typeface="Comic Sans MS" panose="030F0702030302020204" pitchFamily="66" charset="0"/>
              </a:rPr>
              <a:t>nasıl davrandıklarını </a:t>
            </a:r>
            <a:r>
              <a:rPr lang="tr-TR" sz="2400" dirty="0">
                <a:latin typeface="Comic Sans MS" panose="030F0702030302020204" pitchFamily="66" charset="0"/>
              </a:rPr>
              <a:t>dikkate alırlar.</a:t>
            </a:r>
          </a:p>
          <a:p>
            <a:pPr algn="ctr">
              <a:lnSpc>
                <a:spcPct val="150000"/>
              </a:lnSpc>
            </a:pPr>
            <a:endParaRPr lang="tr-TR" sz="2400" dirty="0">
              <a:latin typeface="Comic Sans MS" panose="030F0702030302020204" pitchFamily="66" charset="0"/>
            </a:endParaRPr>
          </a:p>
        </p:txBody>
      </p:sp>
    </p:spTree>
    <p:extLst>
      <p:ext uri="{BB962C8B-B14F-4D97-AF65-F5344CB8AC3E}">
        <p14:creationId xmlns:p14="http://schemas.microsoft.com/office/powerpoint/2010/main" val="2096840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250" y="702588"/>
            <a:ext cx="12020550" cy="6001643"/>
          </a:xfrm>
          <a:prstGeom prst="rect">
            <a:avLst/>
          </a:prstGeom>
          <a:noFill/>
        </p:spPr>
        <p:txBody>
          <a:bodyPr wrap="square" rtlCol="0">
            <a:spAutoFit/>
          </a:bodyPr>
          <a:lstStyle/>
          <a:p>
            <a:pPr algn="ctr">
              <a:lnSpc>
                <a:spcPct val="150000"/>
              </a:lnSpc>
            </a:pPr>
            <a:r>
              <a:rPr lang="tr-TR" sz="2800" b="1" dirty="0">
                <a:latin typeface="Comic Sans MS" panose="030F0702030302020204" pitchFamily="66" charset="0"/>
              </a:rPr>
              <a:t>Gözlem Yapın.</a:t>
            </a:r>
          </a:p>
          <a:p>
            <a:pPr marL="285750" indent="-285750">
              <a:lnSpc>
                <a:spcPct val="150000"/>
              </a:lnSpc>
              <a:buFont typeface="Wingdings" panose="05000000000000000000" pitchFamily="2" charset="2"/>
              <a:buChar char="ü"/>
            </a:pPr>
            <a:r>
              <a:rPr lang="tr-TR" sz="2000" dirty="0">
                <a:latin typeface="Comic Sans MS" panose="030F0702030302020204" pitchFamily="66" charset="0"/>
              </a:rPr>
              <a:t>Öğrenciler tarafından sergilenen davranış problemleri sadece sınıfta değil, sınıf dışında da takip edilmeli, bu sorunların yaşandığı mekânlar belirlenmeli, gerekli tedbirler alınmalıdır.</a:t>
            </a:r>
          </a:p>
          <a:p>
            <a:pPr marL="285750" indent="-285750">
              <a:lnSpc>
                <a:spcPct val="150000"/>
              </a:lnSpc>
              <a:buFont typeface="Wingdings" panose="05000000000000000000" pitchFamily="2" charset="2"/>
              <a:buChar char="ü"/>
            </a:pPr>
            <a:r>
              <a:rPr lang="tr-TR" sz="2000" dirty="0">
                <a:latin typeface="Comic Sans MS" panose="030F0702030302020204" pitchFamily="66" charset="0"/>
              </a:rPr>
              <a:t>Risk grubuna giren öğrenciler yakından izlenmelidir.</a:t>
            </a:r>
          </a:p>
          <a:p>
            <a:pPr marL="285750" indent="-285750">
              <a:lnSpc>
                <a:spcPct val="150000"/>
              </a:lnSpc>
              <a:buFont typeface="Wingdings" panose="05000000000000000000" pitchFamily="2" charset="2"/>
              <a:buChar char="ü"/>
            </a:pPr>
            <a:r>
              <a:rPr lang="tr-TR" sz="2000" dirty="0">
                <a:latin typeface="Comic Sans MS" panose="030F0702030302020204" pitchFamily="66" charset="0"/>
              </a:rPr>
              <a:t>Tekrarlanan davranış problemleri sergileyen öğrencilere karşı hazırlıklı olunmalı, önceden önlem alınmalı ve stratejiler üretilmelidir</a:t>
            </a:r>
            <a:r>
              <a:rPr lang="tr-TR" sz="2000" dirty="0" smtClean="0">
                <a:latin typeface="Comic Sans MS" panose="030F0702030302020204" pitchFamily="66" charset="0"/>
              </a:rPr>
              <a:t>.</a:t>
            </a:r>
          </a:p>
          <a:p>
            <a:pPr marL="285750" indent="-285750">
              <a:lnSpc>
                <a:spcPct val="150000"/>
              </a:lnSpc>
              <a:buFont typeface="Wingdings" panose="05000000000000000000" pitchFamily="2" charset="2"/>
              <a:buChar char="ü"/>
            </a:pPr>
            <a:endParaRPr lang="tr-TR" sz="2000" dirty="0">
              <a:latin typeface="Comic Sans MS" panose="030F0702030302020204" pitchFamily="66" charset="0"/>
            </a:endParaRPr>
          </a:p>
          <a:p>
            <a:pPr algn="ctr">
              <a:lnSpc>
                <a:spcPct val="150000"/>
              </a:lnSpc>
            </a:pPr>
            <a:r>
              <a:rPr lang="tr-TR" sz="2800" b="1" dirty="0">
                <a:latin typeface="Comic Sans MS" panose="030F0702030302020204" pitchFamily="66" charset="0"/>
              </a:rPr>
              <a:t>Bütünsel Yaklaşın.</a:t>
            </a:r>
          </a:p>
          <a:p>
            <a:pPr algn="just">
              <a:lnSpc>
                <a:spcPct val="150000"/>
              </a:lnSpc>
            </a:pPr>
            <a:r>
              <a:rPr lang="tr-TR" sz="2000" dirty="0">
                <a:latin typeface="Comic Sans MS" panose="030F0702030302020204" pitchFamily="66" charset="0"/>
              </a:rPr>
              <a:t>	Öğrencilerin gelişiminin bir bütün olarak ele alınması; duygusal, sosyal akademik ve kariyer gelişimin birlikte takip edilmesi öğrencilerin gelişimlerine uygun olumlu davranışları geliştirme sürecini istendik yönde etkiler.</a:t>
            </a:r>
          </a:p>
          <a:p>
            <a:pPr marL="285750" indent="-285750">
              <a:lnSpc>
                <a:spcPct val="150000"/>
              </a:lnSpc>
              <a:buFont typeface="Wingdings" panose="05000000000000000000" pitchFamily="2" charset="2"/>
              <a:buChar char="ü"/>
            </a:pPr>
            <a:endParaRPr lang="tr-TR" sz="2000" dirty="0">
              <a:latin typeface="Comic Sans MS" panose="030F0702030302020204" pitchFamily="66" charset="0"/>
            </a:endParaRPr>
          </a:p>
        </p:txBody>
      </p:sp>
    </p:spTree>
    <p:extLst>
      <p:ext uri="{BB962C8B-B14F-4D97-AF65-F5344CB8AC3E}">
        <p14:creationId xmlns:p14="http://schemas.microsoft.com/office/powerpoint/2010/main" val="684886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04775" y="521613"/>
            <a:ext cx="12020550" cy="6125075"/>
          </a:xfrm>
          <a:prstGeom prst="rect">
            <a:avLst/>
          </a:prstGeom>
          <a:noFill/>
        </p:spPr>
        <p:txBody>
          <a:bodyPr wrap="square" rtlCol="0">
            <a:spAutoFit/>
          </a:bodyPr>
          <a:lstStyle/>
          <a:p>
            <a:pPr algn="ctr">
              <a:lnSpc>
                <a:spcPct val="150000"/>
              </a:lnSpc>
            </a:pPr>
            <a:r>
              <a:rPr lang="tr-TR" sz="2400" b="1" dirty="0">
                <a:latin typeface="Comic Sans MS" panose="030F0702030302020204" pitchFamily="66" charset="0"/>
              </a:rPr>
              <a:t>Öğrencilerin </a:t>
            </a:r>
            <a:r>
              <a:rPr lang="tr-TR" sz="2400" b="1" dirty="0" smtClean="0">
                <a:latin typeface="Comic Sans MS" panose="030F0702030302020204" pitchFamily="66" charset="0"/>
              </a:rPr>
              <a:t>Motivasyon Kaynaklarını </a:t>
            </a:r>
            <a:r>
              <a:rPr lang="tr-TR" sz="2400" b="1" dirty="0">
                <a:latin typeface="Comic Sans MS" panose="030F0702030302020204" pitchFamily="66" charset="0"/>
              </a:rPr>
              <a:t>Öğrenmeye Çalışın.</a:t>
            </a:r>
          </a:p>
          <a:p>
            <a:pPr>
              <a:lnSpc>
                <a:spcPct val="150000"/>
              </a:lnSpc>
            </a:pPr>
            <a:r>
              <a:rPr lang="tr-TR" sz="2400" dirty="0">
                <a:latin typeface="Comic Sans MS" panose="030F0702030302020204" pitchFamily="66" charset="0"/>
              </a:rPr>
              <a:t>	Her birey gelişimsel olarak birbirinden farklıdır. Neyle motive olduğumuz konusunda da farklıyızdır. Öğrencilerin </a:t>
            </a:r>
            <a:r>
              <a:rPr lang="tr-TR" sz="2400" dirty="0" smtClean="0">
                <a:latin typeface="Comic Sans MS" panose="030F0702030302020204" pitchFamily="66" charset="0"/>
              </a:rPr>
              <a:t>motivasyon kaynaklarını </a:t>
            </a:r>
            <a:r>
              <a:rPr lang="tr-TR" sz="2400" dirty="0">
                <a:latin typeface="Comic Sans MS" panose="030F0702030302020204" pitchFamily="66" charset="0"/>
              </a:rPr>
              <a:t>bilmek ve bunları harekete geçirmek öğrencilerde olumlu davranışları da artıracaktır. Aynı zamanda içsel motivasyonu </a:t>
            </a:r>
            <a:r>
              <a:rPr lang="tr-TR" sz="2400" dirty="0" smtClean="0">
                <a:latin typeface="Comic Sans MS" panose="030F0702030302020204" pitchFamily="66" charset="0"/>
              </a:rPr>
              <a:t>da destekleyin</a:t>
            </a:r>
            <a:r>
              <a:rPr lang="tr-TR" sz="2400" dirty="0">
                <a:latin typeface="Comic Sans MS" panose="030F0702030302020204" pitchFamily="66" charset="0"/>
              </a:rPr>
              <a:t>. İçsel motivasyon dışsal motivasyondan daha etkilidir</a:t>
            </a:r>
            <a:r>
              <a:rPr lang="tr-TR" sz="2400" dirty="0" smtClean="0">
                <a:latin typeface="Comic Sans MS" panose="030F0702030302020204" pitchFamily="66" charset="0"/>
              </a:rPr>
              <a:t>.</a:t>
            </a:r>
          </a:p>
          <a:p>
            <a:pPr>
              <a:lnSpc>
                <a:spcPct val="150000"/>
              </a:lnSpc>
            </a:pPr>
            <a:endParaRPr lang="tr-TR" sz="2400" dirty="0">
              <a:latin typeface="Comic Sans MS" panose="030F0702030302020204" pitchFamily="66" charset="0"/>
            </a:endParaRPr>
          </a:p>
          <a:p>
            <a:pPr algn="ctr">
              <a:lnSpc>
                <a:spcPct val="150000"/>
              </a:lnSpc>
            </a:pPr>
            <a:r>
              <a:rPr lang="tr-TR" sz="2400" b="1" dirty="0">
                <a:latin typeface="Comic Sans MS" panose="030F0702030302020204" pitchFamily="66" charset="0"/>
              </a:rPr>
              <a:t>Yapıcı Eleştiriler Yapın.</a:t>
            </a:r>
          </a:p>
          <a:p>
            <a:pPr>
              <a:lnSpc>
                <a:spcPct val="150000"/>
              </a:lnSpc>
            </a:pPr>
            <a:r>
              <a:rPr lang="tr-TR" sz="2400" dirty="0">
                <a:latin typeface="Comic Sans MS" panose="030F0702030302020204" pitchFamily="66" charset="0"/>
              </a:rPr>
              <a:t>	Sandviç tekniğini uygulayabilirsiniz: İlk önce olumlu kabul iletisi ile başlayın daha sonra eleştirdiğiniz davranışı dile getirin ve olumlu kabul iletisi ile bitirin.</a:t>
            </a:r>
          </a:p>
          <a:p>
            <a:pPr>
              <a:lnSpc>
                <a:spcPct val="150000"/>
              </a:lnSpc>
            </a:pPr>
            <a:endParaRPr lang="tr-TR" sz="2400" dirty="0">
              <a:latin typeface="Comic Sans MS" panose="030F0702030302020204" pitchFamily="66" charset="0"/>
            </a:endParaRPr>
          </a:p>
        </p:txBody>
      </p:sp>
    </p:spTree>
    <p:extLst>
      <p:ext uri="{BB962C8B-B14F-4D97-AF65-F5344CB8AC3E}">
        <p14:creationId xmlns:p14="http://schemas.microsoft.com/office/powerpoint/2010/main" val="3118325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849085" y="875211"/>
            <a:ext cx="4837340" cy="4428309"/>
          </a:xfrm>
          <a:prstGeom prst="roundRect">
            <a:avLst/>
          </a:prstGeom>
          <a:solidFill>
            <a:schemeClr val="bg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50000"/>
              </a:lnSpc>
            </a:pPr>
            <a:r>
              <a:rPr lang="tr-TR" sz="2000" b="1" dirty="0">
                <a:solidFill>
                  <a:schemeClr val="tx1"/>
                </a:solidFill>
                <a:latin typeface="Comic Sans MS" panose="030F0702030302020204" pitchFamily="66" charset="0"/>
              </a:rPr>
              <a:t>Kitap Önerileri:</a:t>
            </a:r>
          </a:p>
          <a:p>
            <a:pPr>
              <a:lnSpc>
                <a:spcPct val="150000"/>
              </a:lnSpc>
            </a:pPr>
            <a:r>
              <a:rPr lang="tr-TR" sz="2000" dirty="0">
                <a:solidFill>
                  <a:schemeClr val="tx1"/>
                </a:solidFill>
                <a:latin typeface="Comic Sans MS" panose="030F0702030302020204" pitchFamily="66" charset="0"/>
              </a:rPr>
              <a:t>+Duygusal Zeka (Daniel </a:t>
            </a:r>
            <a:r>
              <a:rPr lang="tr-TR" dirty="0">
                <a:solidFill>
                  <a:schemeClr val="tx1"/>
                </a:solidFill>
                <a:latin typeface="Comic Sans MS" panose="030F0702030302020204" pitchFamily="66" charset="0"/>
              </a:rPr>
              <a:t>GOLEMAN</a:t>
            </a:r>
            <a:r>
              <a:rPr lang="tr-TR" sz="2000" dirty="0">
                <a:solidFill>
                  <a:schemeClr val="tx1"/>
                </a:solidFill>
                <a:latin typeface="Comic Sans MS" panose="030F0702030302020204" pitchFamily="66" charset="0"/>
              </a:rPr>
              <a:t>)</a:t>
            </a:r>
          </a:p>
          <a:p>
            <a:pPr>
              <a:lnSpc>
                <a:spcPct val="150000"/>
              </a:lnSpc>
            </a:pPr>
            <a:r>
              <a:rPr lang="tr-TR" sz="2000" dirty="0">
                <a:solidFill>
                  <a:schemeClr val="tx1"/>
                </a:solidFill>
                <a:latin typeface="Comic Sans MS" panose="030F0702030302020204" pitchFamily="66" charset="0"/>
              </a:rPr>
              <a:t>+Etkili Öğretmenlik </a:t>
            </a:r>
            <a:r>
              <a:rPr lang="tr-TR" sz="2000" dirty="0" smtClean="0">
                <a:solidFill>
                  <a:schemeClr val="tx1"/>
                </a:solidFill>
                <a:latin typeface="Comic Sans MS" panose="030F0702030302020204" pitchFamily="66" charset="0"/>
              </a:rPr>
              <a:t>Eğitimi (Thomas GORDON</a:t>
            </a:r>
            <a:r>
              <a:rPr lang="tr-TR" sz="2000" dirty="0">
                <a:solidFill>
                  <a:schemeClr val="tx1"/>
                </a:solidFill>
                <a:latin typeface="Comic Sans MS" panose="030F0702030302020204" pitchFamily="66" charset="0"/>
              </a:rPr>
              <a:t>)</a:t>
            </a:r>
          </a:p>
          <a:p>
            <a:pPr>
              <a:lnSpc>
                <a:spcPct val="150000"/>
              </a:lnSpc>
            </a:pPr>
            <a:r>
              <a:rPr lang="tr-TR" sz="2000" dirty="0">
                <a:solidFill>
                  <a:schemeClr val="tx1"/>
                </a:solidFill>
                <a:latin typeface="Comic Sans MS" panose="030F0702030302020204" pitchFamily="66" charset="0"/>
              </a:rPr>
              <a:t>+A'dan Z'ye Olumlu Disiplin </a:t>
            </a:r>
            <a:r>
              <a:rPr lang="tr-TR" sz="2000" dirty="0" smtClean="0">
                <a:solidFill>
                  <a:schemeClr val="tx1"/>
                </a:solidFill>
                <a:latin typeface="Comic Sans MS" panose="030F0702030302020204" pitchFamily="66" charset="0"/>
              </a:rPr>
              <a:t>Öğretmen Rehberi </a:t>
            </a:r>
            <a:r>
              <a:rPr lang="tr-TR" sz="2000" dirty="0">
                <a:solidFill>
                  <a:schemeClr val="tx1"/>
                </a:solidFill>
                <a:latin typeface="Comic Sans MS" panose="030F0702030302020204" pitchFamily="66" charset="0"/>
              </a:rPr>
              <a:t>(</a:t>
            </a:r>
            <a:r>
              <a:rPr lang="tr-TR" sz="2000" dirty="0" err="1">
                <a:solidFill>
                  <a:schemeClr val="tx1"/>
                </a:solidFill>
                <a:latin typeface="Comic Sans MS" panose="030F0702030302020204" pitchFamily="66" charset="0"/>
              </a:rPr>
              <a:t>Jane</a:t>
            </a:r>
            <a:r>
              <a:rPr lang="tr-TR" sz="2000" dirty="0">
                <a:solidFill>
                  <a:schemeClr val="tx1"/>
                </a:solidFill>
                <a:latin typeface="Comic Sans MS" panose="030F0702030302020204" pitchFamily="66" charset="0"/>
              </a:rPr>
              <a:t> NELSEN)</a:t>
            </a:r>
          </a:p>
        </p:txBody>
      </p:sp>
      <p:sp>
        <p:nvSpPr>
          <p:cNvPr id="5" name="Yuvarlatılmış Dikdörtgen 4"/>
          <p:cNvSpPr/>
          <p:nvPr/>
        </p:nvSpPr>
        <p:spPr>
          <a:xfrm>
            <a:off x="5969725" y="875211"/>
            <a:ext cx="5050700" cy="4428309"/>
          </a:xfrm>
          <a:prstGeom prst="round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50000"/>
              </a:lnSpc>
            </a:pPr>
            <a:r>
              <a:rPr lang="tr-TR" sz="2400" b="1" dirty="0">
                <a:solidFill>
                  <a:schemeClr val="tx1"/>
                </a:solidFill>
                <a:latin typeface="Comic Sans MS" panose="030F0702030302020204" pitchFamily="66" charset="0"/>
              </a:rPr>
              <a:t>Film Önerileri</a:t>
            </a:r>
            <a:r>
              <a:rPr lang="tr-TR" sz="2400" b="1" dirty="0" smtClean="0">
                <a:solidFill>
                  <a:schemeClr val="tx1"/>
                </a:solidFill>
                <a:latin typeface="Comic Sans MS" panose="030F0702030302020204" pitchFamily="66" charset="0"/>
              </a:rPr>
              <a:t>:</a:t>
            </a:r>
            <a:endParaRPr lang="tr-TR" sz="2400" b="1" dirty="0">
              <a:solidFill>
                <a:schemeClr val="tx1"/>
              </a:solidFill>
              <a:latin typeface="Comic Sans MS" panose="030F0702030302020204" pitchFamily="66" charset="0"/>
            </a:endParaRPr>
          </a:p>
          <a:p>
            <a:pPr>
              <a:lnSpc>
                <a:spcPct val="150000"/>
              </a:lnSpc>
            </a:pPr>
            <a:r>
              <a:rPr lang="tr-TR" sz="2400" dirty="0" smtClean="0">
                <a:solidFill>
                  <a:schemeClr val="tx1"/>
                </a:solidFill>
                <a:latin typeface="Comic Sans MS" panose="030F0702030302020204" pitchFamily="66" charset="0"/>
              </a:rPr>
              <a:t>+</a:t>
            </a:r>
            <a:r>
              <a:rPr lang="tr-TR" sz="2400" dirty="0">
                <a:solidFill>
                  <a:schemeClr val="tx1"/>
                </a:solidFill>
                <a:latin typeface="Comic Sans MS" panose="030F0702030302020204" pitchFamily="66" charset="0"/>
              </a:rPr>
              <a:t>Ölü Ozanlar </a:t>
            </a:r>
            <a:r>
              <a:rPr lang="tr-TR" sz="2400" dirty="0" smtClean="0">
                <a:solidFill>
                  <a:schemeClr val="tx1"/>
                </a:solidFill>
                <a:latin typeface="Comic Sans MS" panose="030F0702030302020204" pitchFamily="66" charset="0"/>
              </a:rPr>
              <a:t>Derneği (</a:t>
            </a:r>
            <a:r>
              <a:rPr lang="tr-TR" sz="2400" dirty="0" err="1" smtClean="0">
                <a:solidFill>
                  <a:schemeClr val="tx1"/>
                </a:solidFill>
                <a:latin typeface="Comic Sans MS" panose="030F0702030302020204" pitchFamily="66" charset="0"/>
              </a:rPr>
              <a:t>Dead</a:t>
            </a:r>
            <a:r>
              <a:rPr lang="tr-TR" sz="2400" dirty="0" smtClean="0">
                <a:solidFill>
                  <a:schemeClr val="tx1"/>
                </a:solidFill>
                <a:latin typeface="Comic Sans MS" panose="030F0702030302020204" pitchFamily="66" charset="0"/>
              </a:rPr>
              <a:t> </a:t>
            </a:r>
            <a:r>
              <a:rPr lang="tr-TR" sz="2400" dirty="0" err="1" smtClean="0">
                <a:solidFill>
                  <a:schemeClr val="tx1"/>
                </a:solidFill>
                <a:latin typeface="Comic Sans MS" panose="030F0702030302020204" pitchFamily="66" charset="0"/>
              </a:rPr>
              <a:t>Poets</a:t>
            </a:r>
            <a:r>
              <a:rPr lang="tr-TR" sz="2400" dirty="0" smtClean="0">
                <a:solidFill>
                  <a:schemeClr val="tx1"/>
                </a:solidFill>
                <a:latin typeface="Comic Sans MS" panose="030F0702030302020204" pitchFamily="66" charset="0"/>
              </a:rPr>
              <a:t> </a:t>
            </a:r>
            <a:r>
              <a:rPr lang="tr-TR" sz="2400" dirty="0" err="1" smtClean="0">
                <a:solidFill>
                  <a:schemeClr val="tx1"/>
                </a:solidFill>
                <a:latin typeface="Comic Sans MS" panose="030F0702030302020204" pitchFamily="66" charset="0"/>
              </a:rPr>
              <a:t>Society</a:t>
            </a:r>
            <a:r>
              <a:rPr lang="tr-TR" sz="2400" dirty="0" smtClean="0">
                <a:solidFill>
                  <a:schemeClr val="tx1"/>
                </a:solidFill>
                <a:latin typeface="Comic Sans MS" panose="030F0702030302020204" pitchFamily="66" charset="0"/>
              </a:rPr>
              <a:t>)</a:t>
            </a:r>
            <a:endParaRPr lang="tr-TR" sz="2400" dirty="0">
              <a:solidFill>
                <a:schemeClr val="tx1"/>
              </a:solidFill>
              <a:latin typeface="Comic Sans MS" panose="030F0702030302020204" pitchFamily="66" charset="0"/>
            </a:endParaRPr>
          </a:p>
          <a:p>
            <a:pPr>
              <a:lnSpc>
                <a:spcPct val="150000"/>
              </a:lnSpc>
            </a:pPr>
            <a:r>
              <a:rPr lang="tr-TR" sz="2400" dirty="0" smtClean="0">
                <a:solidFill>
                  <a:schemeClr val="tx1"/>
                </a:solidFill>
                <a:latin typeface="Comic Sans MS" panose="030F0702030302020204" pitchFamily="66" charset="0"/>
              </a:rPr>
              <a:t>+</a:t>
            </a:r>
            <a:r>
              <a:rPr lang="tr-TR" sz="2400" dirty="0" err="1" smtClean="0">
                <a:solidFill>
                  <a:schemeClr val="tx1"/>
                </a:solidFill>
                <a:latin typeface="Comic Sans MS" panose="030F0702030302020204" pitchFamily="66" charset="0"/>
              </a:rPr>
              <a:t>Les</a:t>
            </a:r>
            <a:r>
              <a:rPr lang="tr-TR" sz="2400" dirty="0" smtClean="0">
                <a:solidFill>
                  <a:schemeClr val="tx1"/>
                </a:solidFill>
                <a:latin typeface="Comic Sans MS" panose="030F0702030302020204" pitchFamily="66" charset="0"/>
              </a:rPr>
              <a:t> </a:t>
            </a:r>
            <a:r>
              <a:rPr lang="tr-TR" sz="2400" dirty="0" err="1">
                <a:solidFill>
                  <a:schemeClr val="tx1"/>
                </a:solidFill>
                <a:latin typeface="Comic Sans MS" panose="030F0702030302020204" pitchFamily="66" charset="0"/>
              </a:rPr>
              <a:t>C</a:t>
            </a:r>
            <a:r>
              <a:rPr lang="tr-TR" sz="2400" dirty="0" err="1" smtClean="0">
                <a:solidFill>
                  <a:schemeClr val="tx1"/>
                </a:solidFill>
                <a:latin typeface="Comic Sans MS" panose="030F0702030302020204" pitchFamily="66" charset="0"/>
              </a:rPr>
              <a:t>horistes</a:t>
            </a:r>
            <a:r>
              <a:rPr lang="tr-TR" sz="2400" dirty="0" smtClean="0">
                <a:solidFill>
                  <a:schemeClr val="tx1"/>
                </a:solidFill>
                <a:latin typeface="Comic Sans MS" panose="030F0702030302020204" pitchFamily="66" charset="0"/>
              </a:rPr>
              <a:t> (Koro)</a:t>
            </a:r>
            <a:endParaRPr lang="tr-TR" sz="24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5323259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5534" y="1105716"/>
            <a:ext cx="8596668" cy="4983271"/>
          </a:xfrm>
        </p:spPr>
        <p:txBody>
          <a:bodyPr>
            <a:normAutofit/>
          </a:bodyPr>
          <a:lstStyle/>
          <a:p>
            <a:pPr marL="0" indent="0" algn="ctr">
              <a:buNone/>
            </a:pPr>
            <a:r>
              <a:rPr lang="tr-TR" sz="3200" b="1" dirty="0">
                <a:latin typeface="Comic Sans MS" panose="030F0702030302020204" pitchFamily="66" charset="0"/>
                <a:cs typeface="Arabic Typesetting" panose="03020402040406030203" pitchFamily="66" charset="-78"/>
              </a:rPr>
              <a:t>Planınız bir yıl içinse </a:t>
            </a:r>
            <a:r>
              <a:rPr lang="tr-TR" sz="3200" b="1" dirty="0" smtClean="0">
                <a:latin typeface="Comic Sans MS" panose="030F0702030302020204" pitchFamily="66" charset="0"/>
                <a:cs typeface="Arabic Typesetting" panose="03020402040406030203" pitchFamily="66" charset="-78"/>
              </a:rPr>
              <a:t>pirinç ekin,</a:t>
            </a:r>
          </a:p>
          <a:p>
            <a:pPr marL="0" indent="0" algn="ctr">
              <a:buNone/>
            </a:pPr>
            <a:r>
              <a:rPr lang="tr-TR" sz="3200" b="1" dirty="0" smtClean="0">
                <a:latin typeface="Comic Sans MS" panose="030F0702030302020204" pitchFamily="66" charset="0"/>
                <a:cs typeface="Arabic Typesetting" panose="03020402040406030203" pitchFamily="66" charset="-78"/>
              </a:rPr>
              <a:t> </a:t>
            </a:r>
            <a:r>
              <a:rPr lang="tr-TR" sz="3200" b="1" dirty="0">
                <a:latin typeface="Comic Sans MS" panose="030F0702030302020204" pitchFamily="66" charset="0"/>
                <a:cs typeface="Arabic Typesetting" panose="03020402040406030203" pitchFamily="66" charset="-78"/>
              </a:rPr>
              <a:t>on yıl içinse ağaç dikin,</a:t>
            </a:r>
          </a:p>
          <a:p>
            <a:pPr marL="0" indent="0" algn="ctr">
              <a:buNone/>
            </a:pPr>
            <a:r>
              <a:rPr lang="tr-TR" sz="3200" b="1" dirty="0" smtClean="0">
                <a:latin typeface="Comic Sans MS" panose="030F0702030302020204" pitchFamily="66" charset="0"/>
                <a:cs typeface="Arabic Typesetting" panose="03020402040406030203" pitchFamily="66" charset="-78"/>
              </a:rPr>
              <a:t>Yüz yıl </a:t>
            </a:r>
            <a:r>
              <a:rPr lang="tr-TR" sz="3200" b="1" dirty="0">
                <a:latin typeface="Comic Sans MS" panose="030F0702030302020204" pitchFamily="66" charset="0"/>
                <a:cs typeface="Arabic Typesetting" panose="03020402040406030203" pitchFamily="66" charset="-78"/>
              </a:rPr>
              <a:t>içinse, insanları eğitin.</a:t>
            </a:r>
          </a:p>
          <a:p>
            <a:pPr marL="0" indent="0" algn="ctr">
              <a:buNone/>
            </a:pPr>
            <a:r>
              <a:rPr lang="tr-TR" sz="3200" b="1" dirty="0" smtClean="0">
                <a:latin typeface="Comic Sans MS" panose="030F0702030302020204" pitchFamily="66" charset="0"/>
                <a:cs typeface="Arabic Typesetting" panose="03020402040406030203" pitchFamily="66" charset="-78"/>
              </a:rPr>
              <a:t>-</a:t>
            </a:r>
            <a:r>
              <a:rPr lang="tr-TR" sz="3200" b="1" dirty="0" err="1" smtClean="0">
                <a:latin typeface="Comic Sans MS" panose="030F0702030302020204" pitchFamily="66" charset="0"/>
                <a:cs typeface="Arabic Typesetting" panose="03020402040406030203" pitchFamily="66" charset="-78"/>
              </a:rPr>
              <a:t>Huang</a:t>
            </a:r>
            <a:r>
              <a:rPr lang="tr-TR" sz="3200" b="1" dirty="0" smtClean="0">
                <a:latin typeface="Comic Sans MS" panose="030F0702030302020204" pitchFamily="66" charset="0"/>
                <a:cs typeface="Arabic Typesetting" panose="03020402040406030203" pitchFamily="66" charset="-78"/>
              </a:rPr>
              <a:t> </a:t>
            </a:r>
            <a:r>
              <a:rPr lang="tr-TR" sz="3200" b="1" dirty="0">
                <a:latin typeface="Comic Sans MS" panose="030F0702030302020204" pitchFamily="66" charset="0"/>
                <a:cs typeface="Arabic Typesetting" panose="03020402040406030203" pitchFamily="66" charset="-78"/>
              </a:rPr>
              <a:t>Çe</a:t>
            </a:r>
          </a:p>
        </p:txBody>
      </p:sp>
    </p:spTree>
    <p:extLst>
      <p:ext uri="{BB962C8B-B14F-4D97-AF65-F5344CB8AC3E}">
        <p14:creationId xmlns:p14="http://schemas.microsoft.com/office/powerpoint/2010/main" val="1934055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942" y="182881"/>
            <a:ext cx="11870574" cy="6517178"/>
          </a:xfrm>
        </p:spPr>
        <p:txBody>
          <a:bodyPr>
            <a:normAutofit fontScale="92500" lnSpcReduction="10000"/>
          </a:bodyPr>
          <a:lstStyle/>
          <a:p>
            <a:pPr marL="0" indent="0" algn="just">
              <a:lnSpc>
                <a:spcPct val="150000"/>
              </a:lnSpc>
              <a:buNone/>
            </a:pPr>
            <a:endParaRPr lang="tr-TR" cap="none" dirty="0" smtClean="0">
              <a:latin typeface="Comic Sans MS" panose="030F0702030302020204" pitchFamily="66" charset="0"/>
            </a:endParaRPr>
          </a:p>
          <a:p>
            <a:pPr marL="0" indent="0" algn="just">
              <a:lnSpc>
                <a:spcPct val="150000"/>
              </a:lnSpc>
              <a:buNone/>
            </a:pPr>
            <a:r>
              <a:rPr lang="tr-TR" cap="none" dirty="0" smtClean="0">
                <a:latin typeface="Comic Sans MS" panose="030F0702030302020204" pitchFamily="66" charset="0"/>
              </a:rPr>
              <a:t>Sosyal olayların yaşandığı süreçte olumlu ya da olumsuz olarak tanımlanabilecek çeşitli durumlar yaşanır. Bazı davranışlar onay görürken, bazı davranışlar da reddedilir.</a:t>
            </a:r>
          </a:p>
          <a:p>
            <a:pPr marL="0" indent="0" algn="just">
              <a:lnSpc>
                <a:spcPct val="150000"/>
              </a:lnSpc>
              <a:buNone/>
            </a:pPr>
            <a:r>
              <a:rPr lang="tr-TR" b="1" cap="none" dirty="0" smtClean="0">
                <a:latin typeface="Comic Sans MS" panose="030F0702030302020204" pitchFamily="66" charset="0"/>
              </a:rPr>
              <a:t>İstenmeyen öğrenci davranışı; </a:t>
            </a:r>
            <a:r>
              <a:rPr lang="tr-TR" cap="none" dirty="0" smtClean="0">
                <a:latin typeface="Comic Sans MS" panose="030F0702030302020204" pitchFamily="66" charset="0"/>
              </a:rPr>
              <a:t>sınıfta öğrencinin kendisinin ve arkadaşlarının; öğrenmesini, güvenliğini ve sosyalleşmesini engelleyen, sınıfın ve arkadaşlarının eşyalarına zarar veren, sınıfta olumlu bir öğrenme ikliminin sürdürülmesini kısıtlayan ve öğretmenlerin moralini bozan, sınıfta iletişimi bozarak zihinsel, duygusal ve fizyolojik değişmelere neden olan psikolojik gerilim durumudur.</a:t>
            </a:r>
          </a:p>
          <a:p>
            <a:pPr marL="0" indent="0" algn="just">
              <a:lnSpc>
                <a:spcPct val="150000"/>
              </a:lnSpc>
              <a:buNone/>
            </a:pPr>
            <a:r>
              <a:rPr lang="tr-TR" cap="none" dirty="0">
                <a:latin typeface="Comic Sans MS" panose="030F0702030302020204" pitchFamily="66" charset="0"/>
              </a:rPr>
              <a:t>	Sınıf; geçmiş yaşantıları, değer yargıları, kültürleri, ilgileri, yetenekleri ve zeka düzeyleri bakımından farklı özelliklere sahip öğrencilerden meydana gelen bir toplumsal gruptur. Sınıfta yer alan öğrencilerin gereksinimleri, beklentileri, öncelikleri, </a:t>
            </a:r>
            <a:r>
              <a:rPr lang="tr-TR" cap="none" dirty="0" err="1">
                <a:latin typeface="Comic Sans MS" panose="030F0702030302020204" pitchFamily="66" charset="0"/>
              </a:rPr>
              <a:t>hazırbulunuşluk</a:t>
            </a:r>
            <a:r>
              <a:rPr lang="tr-TR" cap="none" dirty="0">
                <a:latin typeface="Comic Sans MS" panose="030F0702030302020204" pitchFamily="66" charset="0"/>
              </a:rPr>
              <a:t> düzeyleri, öğrenme hızları, öğrenme biçimleri, çalışma alışkanlıkları, tutumları, duyguları farklılık gösterir. Farklılıklar kendini sınıfta değişik öğrenci davranışları biçiminde gösterir. Farklılıklar, bazı durumlarda sınıfın havasına hoş bir renk, güzel bir anı katarken bazı durumlarda ise sınıfın psikolojik, toplumsal ve duygusal yapısına zarar verebilmektedir. İşte bu tür davranışlar </a:t>
            </a:r>
            <a:r>
              <a:rPr lang="tr-TR" u="sng" cap="none" dirty="0">
                <a:latin typeface="Comic Sans MS" panose="030F0702030302020204" pitchFamily="66" charset="0"/>
              </a:rPr>
              <a:t>istenmeyen davranışlar</a:t>
            </a:r>
            <a:r>
              <a:rPr lang="tr-TR" cap="none" dirty="0">
                <a:latin typeface="Comic Sans MS" panose="030F0702030302020204" pitchFamily="66" charset="0"/>
              </a:rPr>
              <a:t> olarak nitelendirilmektedir.</a:t>
            </a:r>
          </a:p>
          <a:p>
            <a:pPr marL="0" indent="0" algn="just">
              <a:lnSpc>
                <a:spcPct val="150000"/>
              </a:lnSpc>
              <a:buNone/>
            </a:pPr>
            <a:endParaRPr lang="tr-TR" cap="none" dirty="0" smtClean="0">
              <a:latin typeface="Comic Sans MS" panose="030F0702030302020204" pitchFamily="66" charset="0"/>
            </a:endParaRPr>
          </a:p>
          <a:p>
            <a:pPr marL="0" indent="0" algn="just">
              <a:lnSpc>
                <a:spcPct val="150000"/>
              </a:lnSpc>
              <a:buNone/>
            </a:pPr>
            <a:endParaRPr lang="tr-TR" cap="none" dirty="0">
              <a:latin typeface="Comic Sans MS" panose="030F0702030302020204" pitchFamily="66" charset="0"/>
            </a:endParaRPr>
          </a:p>
        </p:txBody>
      </p:sp>
    </p:spTree>
    <p:extLst>
      <p:ext uri="{BB962C8B-B14F-4D97-AF65-F5344CB8AC3E}">
        <p14:creationId xmlns:p14="http://schemas.microsoft.com/office/powerpoint/2010/main" val="787452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3" y="888275"/>
            <a:ext cx="10827481" cy="5153088"/>
          </a:xfrm>
        </p:spPr>
        <p:txBody>
          <a:bodyPr/>
          <a:lstStyle/>
          <a:p>
            <a:pPr marL="0" indent="0" algn="just">
              <a:lnSpc>
                <a:spcPct val="150000"/>
              </a:lnSpc>
              <a:buNone/>
            </a:pPr>
            <a:r>
              <a:rPr lang="tr-TR" cap="none" dirty="0" smtClean="0">
                <a:latin typeface="Comic Sans MS" panose="030F0702030302020204" pitchFamily="66" charset="0"/>
              </a:rPr>
              <a:t>	“Okulda eğitsel çabaları engelleyen her türlü davranış”, istenmeyen davranış olarak adlandırılır. Bunların olumsuz etkileri farklı şekillerde olur. İstenmeyen davranışlardan bazıları, en büyük etkisini davranışı yapan üzerinde gösterir; ama bir kısmı bunun ötesinde öğretmeni, dersi ve sınıfın tümünü olumsuz etkiler. Sınıftaki istenmeyen davranışlar; sınıf düzenini ve eylemlerini bozar, amaçlara ulaşmayı engeller ve özellikle zaman kaynağının kötü kullanımına neden olur.</a:t>
            </a:r>
          </a:p>
          <a:p>
            <a:pPr marL="0" indent="0" algn="just">
              <a:lnSpc>
                <a:spcPct val="150000"/>
              </a:lnSpc>
              <a:buNone/>
            </a:pPr>
            <a:r>
              <a:rPr lang="tr-TR" cap="none" dirty="0" smtClean="0">
                <a:latin typeface="Comic Sans MS" panose="030F0702030302020204" pitchFamily="66" charset="0"/>
              </a:rPr>
              <a:t>Örneğin</a:t>
            </a:r>
            <a:r>
              <a:rPr lang="tr-TR" cap="none" dirty="0">
                <a:latin typeface="Comic Sans MS" panose="030F0702030302020204" pitchFamily="66" charset="0"/>
              </a:rPr>
              <a:t>;</a:t>
            </a:r>
            <a:r>
              <a:rPr lang="tr-TR" cap="none" dirty="0" smtClean="0">
                <a:latin typeface="Comic Sans MS" panose="030F0702030302020204" pitchFamily="66" charset="0"/>
              </a:rPr>
              <a:t> öğretmenler öğrencilerin derse karşı ilgi ve dikkat göstermelerini beklerken, öğrenciler uyumak isteyebilirler.</a:t>
            </a:r>
            <a:endParaRPr lang="tr-TR" cap="none" dirty="0">
              <a:latin typeface="Comic Sans MS" panose="030F0702030302020204" pitchFamily="66" charset="0"/>
            </a:endParaRPr>
          </a:p>
        </p:txBody>
      </p:sp>
    </p:spTree>
    <p:extLst>
      <p:ext uri="{BB962C8B-B14F-4D97-AF65-F5344CB8AC3E}">
        <p14:creationId xmlns:p14="http://schemas.microsoft.com/office/powerpoint/2010/main" val="3355697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5759" y="587829"/>
            <a:ext cx="11438313" cy="5453533"/>
          </a:xfrm>
        </p:spPr>
        <p:txBody>
          <a:bodyPr>
            <a:normAutofit/>
          </a:bodyPr>
          <a:lstStyle/>
          <a:p>
            <a:pPr marL="0" indent="0" algn="just">
              <a:lnSpc>
                <a:spcPct val="150000"/>
              </a:lnSpc>
              <a:buNone/>
            </a:pPr>
            <a:r>
              <a:rPr lang="tr-TR" cap="none" dirty="0" smtClean="0">
                <a:latin typeface="Comic Sans MS" panose="030F0702030302020204" pitchFamily="66" charset="0"/>
              </a:rPr>
              <a:t>	Okul ve sınıf söz konusu olduğunda “yanlış davranış” okul ve sınıf ortamlarına ve düzenlerine uygun olamayan davranıştır sınıfta, bahçede ve koridorda meydana gelen ve fiziksel saldırılara kadar varan istenmeyen öğrenci davranışları, öğretme ve öğrenme sürecini ve okulun normal işleyişini ciddi biçimde aksatan davranışlardır. Okul ve sınıf düzenini bozan ve bu ortamlara uygun olmayan “yanlış” davranışlar istenmeyen öğrenci davranışları olarak adlandırılmaktadır</a:t>
            </a:r>
            <a:r>
              <a:rPr lang="tr-TR" cap="none" dirty="0" smtClean="0">
                <a:latin typeface="Comic Sans MS" panose="030F0702030302020204" pitchFamily="66" charset="0"/>
              </a:rPr>
              <a:t>.</a:t>
            </a:r>
          </a:p>
          <a:p>
            <a:pPr marL="0" indent="0" algn="just">
              <a:lnSpc>
                <a:spcPct val="150000"/>
              </a:lnSpc>
              <a:buNone/>
            </a:pPr>
            <a:endParaRPr lang="tr-TR" cap="none" dirty="0" smtClean="0">
              <a:latin typeface="Comic Sans MS" panose="030F0702030302020204" pitchFamily="66" charset="0"/>
            </a:endParaRPr>
          </a:p>
          <a:p>
            <a:pPr marL="0" indent="0" algn="just">
              <a:lnSpc>
                <a:spcPct val="150000"/>
              </a:lnSpc>
              <a:buNone/>
            </a:pPr>
            <a:r>
              <a:rPr lang="tr-TR" cap="none" dirty="0" smtClean="0">
                <a:latin typeface="Comic Sans MS" panose="030F0702030302020204" pitchFamily="66" charset="0"/>
              </a:rPr>
              <a:t>	 İstenmeyen davranışlar, okulda ya da sınıfta öğrenme öğretme etkinliklerini kesintiye uğratan, engelleyen, öğrencinin kendi öğrenmesini ve başkalarının öğrenmesini engelleyen, fiziksel ve psikolojik olarak rahatsızlık yaratan ve mala-mülke zarar veren davranışları kapsar.</a:t>
            </a:r>
            <a:endParaRPr lang="tr-TR" cap="none" dirty="0">
              <a:latin typeface="Comic Sans MS" panose="030F0702030302020204" pitchFamily="66" charset="0"/>
            </a:endParaRPr>
          </a:p>
        </p:txBody>
      </p:sp>
    </p:spTree>
    <p:extLst>
      <p:ext uri="{BB962C8B-B14F-4D97-AF65-F5344CB8AC3E}">
        <p14:creationId xmlns:p14="http://schemas.microsoft.com/office/powerpoint/2010/main" val="1606928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9633" y="731521"/>
            <a:ext cx="11414563" cy="5309842"/>
          </a:xfrm>
        </p:spPr>
        <p:txBody>
          <a:bodyPr>
            <a:normAutofit/>
          </a:bodyPr>
          <a:lstStyle/>
          <a:p>
            <a:pPr marL="0" indent="0">
              <a:buNone/>
            </a:pPr>
            <a:r>
              <a:rPr lang="tr-TR" sz="2000" cap="none" dirty="0" smtClean="0">
                <a:latin typeface="Comic Sans MS" panose="030F0702030302020204" pitchFamily="66" charset="0"/>
              </a:rPr>
              <a:t>Sınıfta istenmeyen davranışların nedenleri şunlardır; </a:t>
            </a:r>
          </a:p>
          <a:p>
            <a:pPr marL="0" indent="0">
              <a:buNone/>
            </a:pPr>
            <a:endParaRPr lang="tr-TR" sz="2000" cap="none" dirty="0" smtClean="0">
              <a:latin typeface="Comic Sans MS" panose="030F0702030302020204" pitchFamily="66" charset="0"/>
            </a:endParaRPr>
          </a:p>
          <a:p>
            <a:pPr>
              <a:buFont typeface="Wingdings" panose="05000000000000000000" pitchFamily="2" charset="2"/>
              <a:buChar char="§"/>
            </a:pPr>
            <a:r>
              <a:rPr lang="tr-TR" sz="2000" cap="none" dirty="0" smtClean="0">
                <a:latin typeface="Comic Sans MS" panose="030F0702030302020204" pitchFamily="66" charset="0"/>
              </a:rPr>
              <a:t>Sınıfın fiziksel özelliklerinin yetersizliği,</a:t>
            </a:r>
          </a:p>
          <a:p>
            <a:pPr>
              <a:buFont typeface="Wingdings" panose="05000000000000000000" pitchFamily="2" charset="2"/>
              <a:buChar char="§"/>
            </a:pPr>
            <a:r>
              <a:rPr lang="tr-TR" sz="2000" cap="none" dirty="0" smtClean="0">
                <a:latin typeface="Comic Sans MS" panose="030F0702030302020204" pitchFamily="66" charset="0"/>
              </a:rPr>
              <a:t>Öğrencilere sorumluluk verme biçimi,</a:t>
            </a:r>
          </a:p>
          <a:p>
            <a:pPr>
              <a:buFont typeface="Wingdings" panose="05000000000000000000" pitchFamily="2" charset="2"/>
              <a:buChar char="§"/>
            </a:pPr>
            <a:r>
              <a:rPr lang="tr-TR" sz="2000" cap="none" dirty="0" smtClean="0">
                <a:latin typeface="Comic Sans MS" panose="030F0702030302020204" pitchFamily="66" charset="0"/>
              </a:rPr>
              <a:t>Öğrenciden kaynaklanan nedenler,</a:t>
            </a:r>
          </a:p>
          <a:p>
            <a:pPr>
              <a:buFont typeface="Wingdings" panose="05000000000000000000" pitchFamily="2" charset="2"/>
              <a:buChar char="§"/>
            </a:pPr>
            <a:r>
              <a:rPr lang="tr-TR" sz="2000" cap="none" dirty="0" smtClean="0">
                <a:latin typeface="Comic Sans MS" panose="030F0702030302020204" pitchFamily="66" charset="0"/>
              </a:rPr>
              <a:t> Öğretim etkinliklerinin öğrencilerinin ihtiyaç ve ilgilerine uygun olmaması,</a:t>
            </a:r>
          </a:p>
          <a:p>
            <a:pPr>
              <a:buFont typeface="Wingdings" panose="05000000000000000000" pitchFamily="2" charset="2"/>
              <a:buChar char="§"/>
            </a:pPr>
            <a:r>
              <a:rPr lang="tr-TR" sz="2000" cap="none" dirty="0" smtClean="0">
                <a:latin typeface="Comic Sans MS" panose="030F0702030302020204" pitchFamily="66" charset="0"/>
              </a:rPr>
              <a:t> Öğretim etkinliklerinin planlanmaması, </a:t>
            </a:r>
          </a:p>
          <a:p>
            <a:pPr>
              <a:buFont typeface="Wingdings" panose="05000000000000000000" pitchFamily="2" charset="2"/>
              <a:buChar char="§"/>
            </a:pPr>
            <a:r>
              <a:rPr lang="tr-TR" sz="2000" cap="none" dirty="0" smtClean="0">
                <a:latin typeface="Comic Sans MS" panose="030F0702030302020204" pitchFamily="66" charset="0"/>
              </a:rPr>
              <a:t>Sınıfta sorunlu özel eğitime ihtiyaç duyan öğrencilerin bulunması,</a:t>
            </a:r>
          </a:p>
          <a:p>
            <a:pPr>
              <a:buFont typeface="Wingdings" panose="05000000000000000000" pitchFamily="2" charset="2"/>
              <a:buChar char="§"/>
            </a:pPr>
            <a:r>
              <a:rPr lang="tr-TR" sz="2000" cap="none" dirty="0" smtClean="0">
                <a:latin typeface="Comic Sans MS" panose="030F0702030302020204" pitchFamily="66" charset="0"/>
              </a:rPr>
              <a:t>Öğrencilerin gelişim özelliklerine bağlı değişikliklerden oluşan sorunlar, </a:t>
            </a:r>
          </a:p>
          <a:p>
            <a:pPr>
              <a:buFont typeface="Wingdings" panose="05000000000000000000" pitchFamily="2" charset="2"/>
              <a:buChar char="§"/>
            </a:pPr>
            <a:r>
              <a:rPr lang="tr-TR" sz="2000" cap="none" dirty="0" smtClean="0">
                <a:latin typeface="Comic Sans MS" panose="030F0702030302020204" pitchFamily="66" charset="0"/>
              </a:rPr>
              <a:t>Öğrencilerin birbirleriyle ilişkisidir.</a:t>
            </a:r>
            <a:endParaRPr lang="tr-TR" sz="2000" cap="none" dirty="0">
              <a:latin typeface="Comic Sans MS" panose="030F0702030302020204" pitchFamily="66" charset="0"/>
            </a:endParaRPr>
          </a:p>
        </p:txBody>
      </p:sp>
    </p:spTree>
    <p:extLst>
      <p:ext uri="{BB962C8B-B14F-4D97-AF65-F5344CB8AC3E}">
        <p14:creationId xmlns:p14="http://schemas.microsoft.com/office/powerpoint/2010/main" val="3027308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3326" y="705395"/>
            <a:ext cx="11262558" cy="5335968"/>
          </a:xfrm>
        </p:spPr>
        <p:txBody>
          <a:bodyPr>
            <a:normAutofit fontScale="92500" lnSpcReduction="20000"/>
          </a:bodyPr>
          <a:lstStyle/>
          <a:p>
            <a:pPr marL="0" indent="0" algn="just">
              <a:lnSpc>
                <a:spcPct val="150000"/>
              </a:lnSpc>
              <a:buNone/>
            </a:pPr>
            <a:r>
              <a:rPr lang="tr-TR" cap="none" dirty="0" smtClean="0">
                <a:latin typeface="Comic Sans MS" panose="030F0702030302020204" pitchFamily="66" charset="0"/>
              </a:rPr>
              <a:t>	Öğrenci davranışlarını etkileyen çok fazla faktör vardır. Bu faktörleri sınıf içi ve sınıf dışı etkenler olarak sınıflandırmaktadır.</a:t>
            </a:r>
          </a:p>
          <a:p>
            <a:pPr marL="0" indent="0" algn="just">
              <a:lnSpc>
                <a:spcPct val="150000"/>
              </a:lnSpc>
              <a:buNone/>
            </a:pPr>
            <a:r>
              <a:rPr lang="tr-TR" b="1" cap="none" dirty="0" smtClean="0">
                <a:latin typeface="Comic Sans MS" panose="030F0702030302020204" pitchFamily="66" charset="0"/>
              </a:rPr>
              <a:t> Sınıf dışı etmenler;</a:t>
            </a:r>
          </a:p>
          <a:p>
            <a:pPr algn="just">
              <a:lnSpc>
                <a:spcPct val="150000"/>
              </a:lnSpc>
              <a:buFont typeface="Wingdings" panose="05000000000000000000" pitchFamily="2" charset="2"/>
              <a:buChar char="§"/>
            </a:pPr>
            <a:r>
              <a:rPr lang="tr-TR" cap="none" dirty="0" smtClean="0">
                <a:latin typeface="Comic Sans MS" panose="030F0702030302020204" pitchFamily="66" charset="0"/>
              </a:rPr>
              <a:t> Çevre ve özellikleri, </a:t>
            </a:r>
          </a:p>
          <a:p>
            <a:pPr algn="just">
              <a:lnSpc>
                <a:spcPct val="150000"/>
              </a:lnSpc>
              <a:buFont typeface="Wingdings" panose="05000000000000000000" pitchFamily="2" charset="2"/>
              <a:buChar char="§"/>
            </a:pPr>
            <a:r>
              <a:rPr lang="tr-TR" cap="none" dirty="0" smtClean="0">
                <a:latin typeface="Comic Sans MS" panose="030F0702030302020204" pitchFamily="66" charset="0"/>
              </a:rPr>
              <a:t>Okuldaki bireyler arasındaki uyumsuzluk ve geçimsizlik, </a:t>
            </a:r>
          </a:p>
          <a:p>
            <a:pPr algn="just">
              <a:lnSpc>
                <a:spcPct val="150000"/>
              </a:lnSpc>
              <a:buFont typeface="Wingdings" panose="05000000000000000000" pitchFamily="2" charset="2"/>
              <a:buChar char="§"/>
            </a:pPr>
            <a:r>
              <a:rPr lang="tr-TR" cap="none" dirty="0" smtClean="0">
                <a:latin typeface="Comic Sans MS" panose="030F0702030302020204" pitchFamily="66" charset="0"/>
              </a:rPr>
              <a:t>Akademik başarısızlık, </a:t>
            </a:r>
          </a:p>
          <a:p>
            <a:pPr algn="just">
              <a:lnSpc>
                <a:spcPct val="150000"/>
              </a:lnSpc>
              <a:buFont typeface="Wingdings" panose="05000000000000000000" pitchFamily="2" charset="2"/>
              <a:buChar char="§"/>
            </a:pPr>
            <a:r>
              <a:rPr lang="tr-TR" cap="none" dirty="0" smtClean="0">
                <a:latin typeface="Comic Sans MS" panose="030F0702030302020204" pitchFamily="66" charset="0"/>
              </a:rPr>
              <a:t>Okuldaki sıra dışı öğrencilerin çokluğu,</a:t>
            </a:r>
          </a:p>
          <a:p>
            <a:pPr algn="just">
              <a:lnSpc>
                <a:spcPct val="150000"/>
              </a:lnSpc>
              <a:buFont typeface="Wingdings" panose="05000000000000000000" pitchFamily="2" charset="2"/>
              <a:buChar char="§"/>
            </a:pPr>
            <a:r>
              <a:rPr lang="tr-TR" cap="none" dirty="0" smtClean="0">
                <a:latin typeface="Comic Sans MS" panose="030F0702030302020204" pitchFamily="66" charset="0"/>
              </a:rPr>
              <a:t> Öğrenciler için öğrenme fırsatlarının eşit olmayışı,</a:t>
            </a:r>
          </a:p>
          <a:p>
            <a:pPr algn="just">
              <a:lnSpc>
                <a:spcPct val="150000"/>
              </a:lnSpc>
              <a:buFont typeface="Wingdings" panose="05000000000000000000" pitchFamily="2" charset="2"/>
              <a:buChar char="§"/>
            </a:pPr>
            <a:r>
              <a:rPr lang="tr-TR" cap="none" dirty="0" smtClean="0">
                <a:latin typeface="Comic Sans MS" panose="030F0702030302020204" pitchFamily="66" charset="0"/>
              </a:rPr>
              <a:t> Öğretmenin sosyal ve akademik deneyimi olarak sıralanmaktadır.</a:t>
            </a:r>
          </a:p>
          <a:p>
            <a:pPr algn="just">
              <a:lnSpc>
                <a:spcPct val="150000"/>
              </a:lnSpc>
              <a:buFont typeface="Wingdings" panose="05000000000000000000" pitchFamily="2" charset="2"/>
              <a:buChar char="§"/>
            </a:pPr>
            <a:r>
              <a:rPr lang="tr-TR" cap="none" dirty="0" smtClean="0">
                <a:latin typeface="Comic Sans MS" panose="030F0702030302020204" pitchFamily="66" charset="0"/>
              </a:rPr>
              <a:t> Öğrenme ortamı etkileri ise, öğrenme ortamının sağlıksız olması, sınıfta öğrencileri olumsuz davranışlara yönlendirebilecek öğrenci varlığı olarak sıralanabilmektedir.</a:t>
            </a:r>
            <a:endParaRPr lang="tr-TR" cap="none" dirty="0">
              <a:latin typeface="Comic Sans MS" panose="030F0702030302020204" pitchFamily="66" charset="0"/>
            </a:endParaRPr>
          </a:p>
        </p:txBody>
      </p:sp>
    </p:spTree>
    <p:extLst>
      <p:ext uri="{BB962C8B-B14F-4D97-AF65-F5344CB8AC3E}">
        <p14:creationId xmlns:p14="http://schemas.microsoft.com/office/powerpoint/2010/main" val="2412435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6570" y="404949"/>
            <a:ext cx="11510753" cy="5636413"/>
          </a:xfrm>
        </p:spPr>
        <p:txBody>
          <a:bodyPr>
            <a:normAutofit fontScale="92500" lnSpcReduction="10000"/>
          </a:bodyPr>
          <a:lstStyle/>
          <a:p>
            <a:pPr marL="0" indent="0" algn="just">
              <a:buNone/>
            </a:pPr>
            <a:r>
              <a:rPr lang="tr-TR" sz="2400" b="1" cap="none" dirty="0" smtClean="0">
                <a:latin typeface="Comic Sans MS" panose="030F0702030302020204" pitchFamily="66" charset="0"/>
              </a:rPr>
              <a:t>AKADEMİK YAŞANTI (DERSLE İLGİLİ) İLE İLGİLİ OLUMSUZ DAVRANIŞLAR NELERDİR?</a:t>
            </a:r>
          </a:p>
          <a:p>
            <a:pPr marL="0" indent="0" algn="just">
              <a:buNone/>
            </a:pPr>
            <a:endParaRPr lang="tr-TR" cap="none" dirty="0" smtClean="0">
              <a:latin typeface="Comic Sans MS" panose="030F0702030302020204" pitchFamily="66" charset="0"/>
            </a:endParaRPr>
          </a:p>
          <a:p>
            <a:pPr algn="just">
              <a:buFont typeface="Wingdings" panose="05000000000000000000" pitchFamily="2" charset="2"/>
              <a:buChar char="§"/>
            </a:pPr>
            <a:r>
              <a:rPr lang="tr-TR" cap="none" dirty="0" smtClean="0">
                <a:latin typeface="Comic Sans MS" panose="030F0702030302020204" pitchFamily="66" charset="0"/>
              </a:rPr>
              <a:t>Derse karşı ilgisizlik, derste işlenen konuya dikkatini toplayamamak, dinlememek,</a:t>
            </a:r>
          </a:p>
          <a:p>
            <a:pPr algn="just">
              <a:buFont typeface="Wingdings" panose="05000000000000000000" pitchFamily="2" charset="2"/>
              <a:buChar char="§"/>
            </a:pPr>
            <a:r>
              <a:rPr lang="tr-TR" cap="none" dirty="0" smtClean="0">
                <a:latin typeface="Comic Sans MS" panose="030F0702030302020204" pitchFamily="66" charset="0"/>
              </a:rPr>
              <a:t>Motivasyon eksikliği, derste farklı şeylerle ilgilenmek,</a:t>
            </a:r>
          </a:p>
          <a:p>
            <a:pPr algn="just">
              <a:buFont typeface="Wingdings" panose="05000000000000000000" pitchFamily="2" charset="2"/>
              <a:buChar char="§"/>
            </a:pPr>
            <a:r>
              <a:rPr lang="tr-TR" cap="none" dirty="0" smtClean="0">
                <a:latin typeface="Comic Sans MS" panose="030F0702030302020204" pitchFamily="66" charset="0"/>
              </a:rPr>
              <a:t>Derse hazırlıksız gelmek, düzenli ders çalışmamak, konu tekrarı yapmamak,</a:t>
            </a:r>
          </a:p>
          <a:p>
            <a:pPr algn="just">
              <a:buFont typeface="Wingdings" panose="05000000000000000000" pitchFamily="2" charset="2"/>
              <a:buChar char="§"/>
            </a:pPr>
            <a:r>
              <a:rPr lang="tr-TR" cap="none" dirty="0" smtClean="0">
                <a:latin typeface="Comic Sans MS" panose="030F0702030302020204" pitchFamily="66" charset="0"/>
              </a:rPr>
              <a:t>Ailenin destek olmaması/ilgisizliği/bilinçsizliği,</a:t>
            </a:r>
          </a:p>
          <a:p>
            <a:pPr algn="just">
              <a:buFont typeface="Wingdings" panose="05000000000000000000" pitchFamily="2" charset="2"/>
              <a:buChar char="§"/>
            </a:pPr>
            <a:r>
              <a:rPr lang="tr-TR" cap="none" dirty="0" smtClean="0">
                <a:latin typeface="Comic Sans MS" panose="030F0702030302020204" pitchFamily="66" charset="0"/>
              </a:rPr>
              <a:t>Ders veya görev ile ilgili sorumluluklarını yerine getirmemek, ödevlerini zamanında yapmamak,</a:t>
            </a:r>
          </a:p>
          <a:p>
            <a:pPr algn="just">
              <a:buFont typeface="Wingdings" panose="05000000000000000000" pitchFamily="2" charset="2"/>
              <a:buChar char="§"/>
            </a:pPr>
            <a:r>
              <a:rPr lang="tr-TR" cap="none" dirty="0" smtClean="0">
                <a:latin typeface="Comic Sans MS" panose="030F0702030302020204" pitchFamily="66" charset="0"/>
              </a:rPr>
              <a:t>Disiplin problemleri; öğretmenleri dinlememe/sevmeme, derste izinsiz konuşma,</a:t>
            </a:r>
          </a:p>
          <a:p>
            <a:pPr algn="just">
              <a:buFont typeface="Wingdings" panose="05000000000000000000" pitchFamily="2" charset="2"/>
              <a:buChar char="§"/>
            </a:pPr>
            <a:r>
              <a:rPr lang="tr-TR" cap="none" dirty="0" smtClean="0">
                <a:latin typeface="Comic Sans MS" panose="030F0702030302020204" pitchFamily="66" charset="0"/>
              </a:rPr>
              <a:t>Derse geç gelme, </a:t>
            </a:r>
          </a:p>
          <a:p>
            <a:pPr algn="just">
              <a:buFont typeface="Wingdings" panose="05000000000000000000" pitchFamily="2" charset="2"/>
              <a:buChar char="§"/>
            </a:pPr>
            <a:r>
              <a:rPr lang="tr-TR" cap="none" dirty="0" smtClean="0">
                <a:latin typeface="Comic Sans MS" panose="030F0702030302020204" pitchFamily="66" charset="0"/>
              </a:rPr>
              <a:t>Sınıfta dolaşma,</a:t>
            </a:r>
          </a:p>
          <a:p>
            <a:pPr algn="just">
              <a:buFont typeface="Wingdings" panose="05000000000000000000" pitchFamily="2" charset="2"/>
              <a:buChar char="§"/>
            </a:pPr>
            <a:r>
              <a:rPr lang="tr-TR" cap="none" dirty="0" smtClean="0">
                <a:latin typeface="Comic Sans MS" panose="030F0702030302020204" pitchFamily="66" charset="0"/>
              </a:rPr>
              <a:t> Ders araçlarına zarar verme, şikayet etme,</a:t>
            </a:r>
            <a:endParaRPr lang="tr-TR" cap="none" dirty="0">
              <a:latin typeface="Comic Sans MS" panose="030F0702030302020204" pitchFamily="66" charset="0"/>
            </a:endParaRPr>
          </a:p>
        </p:txBody>
      </p:sp>
    </p:spTree>
    <p:extLst>
      <p:ext uri="{BB962C8B-B14F-4D97-AF65-F5344CB8AC3E}">
        <p14:creationId xmlns:p14="http://schemas.microsoft.com/office/powerpoint/2010/main" val="3197142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3" y="627017"/>
            <a:ext cx="11010362" cy="5904412"/>
          </a:xfrm>
        </p:spPr>
        <p:txBody>
          <a:bodyPr>
            <a:normAutofit/>
          </a:bodyPr>
          <a:lstStyle/>
          <a:p>
            <a:pPr>
              <a:buFont typeface="Wingdings" panose="05000000000000000000" pitchFamily="2" charset="2"/>
              <a:buChar char="§"/>
            </a:pPr>
            <a:r>
              <a:rPr lang="tr-TR" sz="2000" cap="none" dirty="0" smtClean="0">
                <a:latin typeface="Comic Sans MS" panose="030F0702030302020204" pitchFamily="66" charset="0"/>
              </a:rPr>
              <a:t>İletişim kuramama,</a:t>
            </a:r>
          </a:p>
          <a:p>
            <a:pPr>
              <a:buFont typeface="Wingdings" panose="05000000000000000000" pitchFamily="2" charset="2"/>
              <a:buChar char="§"/>
            </a:pPr>
            <a:r>
              <a:rPr lang="tr-TR" sz="2000" cap="none" dirty="0" smtClean="0">
                <a:latin typeface="Comic Sans MS" panose="030F0702030302020204" pitchFamily="66" charset="0"/>
              </a:rPr>
              <a:t> Dersi engelleme,</a:t>
            </a:r>
          </a:p>
          <a:p>
            <a:pPr>
              <a:buFont typeface="Wingdings" panose="05000000000000000000" pitchFamily="2" charset="2"/>
              <a:buChar char="§"/>
            </a:pPr>
            <a:r>
              <a:rPr lang="tr-TR" sz="2000" cap="none" dirty="0" smtClean="0">
                <a:latin typeface="Comic Sans MS" panose="030F0702030302020204" pitchFamily="66" charset="0"/>
              </a:rPr>
              <a:t> Ayakta gezinme,</a:t>
            </a:r>
          </a:p>
          <a:p>
            <a:pPr>
              <a:buFont typeface="Wingdings" panose="05000000000000000000" pitchFamily="2" charset="2"/>
              <a:buChar char="§"/>
            </a:pPr>
            <a:r>
              <a:rPr lang="tr-TR" sz="2000" cap="none" dirty="0" smtClean="0">
                <a:latin typeface="Comic Sans MS" panose="030F0702030302020204" pitchFamily="66" charset="0"/>
              </a:rPr>
              <a:t> Konu dışı soru sorma,</a:t>
            </a:r>
          </a:p>
          <a:p>
            <a:pPr>
              <a:buFont typeface="Wingdings" panose="05000000000000000000" pitchFamily="2" charset="2"/>
              <a:buChar char="§"/>
            </a:pPr>
            <a:r>
              <a:rPr lang="tr-TR" sz="2000" cap="none" dirty="0" smtClean="0">
                <a:latin typeface="Comic Sans MS" panose="030F0702030302020204" pitchFamily="66" charset="0"/>
              </a:rPr>
              <a:t>Ders araç gereçlerini/ materyallerini/kitaplarını unutma veya eksik getirme, </a:t>
            </a:r>
          </a:p>
          <a:p>
            <a:pPr>
              <a:buFont typeface="Wingdings" panose="05000000000000000000" pitchFamily="2" charset="2"/>
              <a:buChar char="§"/>
            </a:pPr>
            <a:r>
              <a:rPr lang="tr-TR" sz="2000" cap="none" dirty="0" smtClean="0">
                <a:latin typeface="Comic Sans MS" panose="030F0702030302020204" pitchFamily="66" charset="0"/>
              </a:rPr>
              <a:t>Yöneticilerden destek görülmemesi, </a:t>
            </a:r>
          </a:p>
          <a:p>
            <a:pPr>
              <a:buFont typeface="Wingdings" panose="05000000000000000000" pitchFamily="2" charset="2"/>
              <a:buChar char="§"/>
            </a:pPr>
            <a:r>
              <a:rPr lang="tr-TR" sz="2000" cap="none" dirty="0" smtClean="0">
                <a:latin typeface="Comic Sans MS" panose="030F0702030302020204" pitchFamily="66" charset="0"/>
              </a:rPr>
              <a:t>Beklentilerinin düşük olması, </a:t>
            </a:r>
          </a:p>
          <a:p>
            <a:pPr>
              <a:buFont typeface="Wingdings" panose="05000000000000000000" pitchFamily="2" charset="2"/>
              <a:buChar char="§"/>
            </a:pPr>
            <a:r>
              <a:rPr lang="tr-TR" sz="2000" cap="none" dirty="0" smtClean="0">
                <a:latin typeface="Comic Sans MS" panose="030F0702030302020204" pitchFamily="66" charset="0"/>
              </a:rPr>
              <a:t>Soru sorulduğunda sorunun cevabını bildiği halde soruya cevap vermemesi, </a:t>
            </a:r>
          </a:p>
          <a:p>
            <a:pPr>
              <a:buFont typeface="Wingdings" panose="05000000000000000000" pitchFamily="2" charset="2"/>
              <a:buChar char="§"/>
            </a:pPr>
            <a:r>
              <a:rPr lang="tr-TR" sz="2000" cap="none" dirty="0" smtClean="0">
                <a:latin typeface="Comic Sans MS" panose="030F0702030302020204" pitchFamily="66" charset="0"/>
              </a:rPr>
              <a:t>Ders ortamının/bazı araçların/mekanların yetersiz olması, </a:t>
            </a:r>
          </a:p>
          <a:p>
            <a:pPr>
              <a:buFont typeface="Wingdings" panose="05000000000000000000" pitchFamily="2" charset="2"/>
              <a:buChar char="§"/>
            </a:pPr>
            <a:r>
              <a:rPr lang="tr-TR" sz="2000" cap="none" dirty="0" smtClean="0">
                <a:latin typeface="Comic Sans MS" panose="030F0702030302020204" pitchFamily="66" charset="0"/>
              </a:rPr>
              <a:t>Ders çalışma yöntemlerini bilmeme/düzenli, planlı çalışmama, </a:t>
            </a:r>
          </a:p>
          <a:p>
            <a:pPr>
              <a:buFont typeface="Wingdings" panose="05000000000000000000" pitchFamily="2" charset="2"/>
              <a:buChar char="§"/>
            </a:pPr>
            <a:r>
              <a:rPr lang="tr-TR" sz="2000" cap="none" dirty="0" smtClean="0">
                <a:latin typeface="Comic Sans MS" panose="030F0702030302020204" pitchFamily="66" charset="0"/>
              </a:rPr>
              <a:t>Teknoloji bağımlılığı.</a:t>
            </a:r>
            <a:endParaRPr lang="tr-TR" sz="2000" cap="none" dirty="0">
              <a:latin typeface="Comic Sans MS" panose="030F0702030302020204" pitchFamily="66" charset="0"/>
            </a:endParaRPr>
          </a:p>
        </p:txBody>
      </p:sp>
    </p:spTree>
    <p:extLst>
      <p:ext uri="{BB962C8B-B14F-4D97-AF65-F5344CB8AC3E}">
        <p14:creationId xmlns:p14="http://schemas.microsoft.com/office/powerpoint/2010/main" val="3784607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TM04033925[[fn=Damla]]</Template>
  <TotalTime>517</TotalTime>
  <Words>2011</Words>
  <Application>Microsoft Office PowerPoint</Application>
  <PresentationFormat>Geniş ekran</PresentationFormat>
  <Paragraphs>182</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Arabic Typesetting</vt:lpstr>
      <vt:lpstr>Arial</vt:lpstr>
      <vt:lpstr>Comic Sans MS</vt:lpstr>
      <vt:lpstr>Tw Cen MT</vt:lpstr>
      <vt:lpstr>Wingdings</vt:lpstr>
      <vt:lpstr>Damla</vt:lpstr>
      <vt:lpstr>LİSE ÖĞRENCİLERİNDE OLUMLU DAVRANIŞ GELİŞTİRME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LİSE ÖĞRENCİLERİNDE OLUMLU DAVRANIŞ GELİŞTİRME</dc:title>
  <dc:creator>ronaldinho424</dc:creator>
  <cp:lastModifiedBy>Rehberlik</cp:lastModifiedBy>
  <cp:revision>28</cp:revision>
  <dcterms:created xsi:type="dcterms:W3CDTF">2021-10-27T07:28:54Z</dcterms:created>
  <dcterms:modified xsi:type="dcterms:W3CDTF">2022-12-21T08:50:47Z</dcterms:modified>
</cp:coreProperties>
</file>